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4v" ContentType="video/unknown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7" r:id="rId2"/>
    <p:sldId id="311" r:id="rId3"/>
    <p:sldId id="268" r:id="rId4"/>
    <p:sldId id="278" r:id="rId5"/>
    <p:sldId id="279" r:id="rId6"/>
    <p:sldId id="285" r:id="rId7"/>
    <p:sldId id="280" r:id="rId8"/>
    <p:sldId id="313" r:id="rId9"/>
    <p:sldId id="289" r:id="rId10"/>
    <p:sldId id="303" r:id="rId11"/>
    <p:sldId id="316" r:id="rId12"/>
    <p:sldId id="317" r:id="rId13"/>
    <p:sldId id="286" r:id="rId14"/>
    <p:sldId id="314" r:id="rId15"/>
    <p:sldId id="320" r:id="rId16"/>
    <p:sldId id="288" r:id="rId17"/>
    <p:sldId id="290" r:id="rId18"/>
    <p:sldId id="291" r:id="rId19"/>
    <p:sldId id="292" r:id="rId20"/>
    <p:sldId id="293" r:id="rId21"/>
    <p:sldId id="294" r:id="rId22"/>
    <p:sldId id="295" r:id="rId23"/>
    <p:sldId id="321" r:id="rId24"/>
    <p:sldId id="296" r:id="rId25"/>
    <p:sldId id="287" r:id="rId26"/>
    <p:sldId id="297" r:id="rId27"/>
    <p:sldId id="298" r:id="rId28"/>
    <p:sldId id="315" r:id="rId29"/>
    <p:sldId id="309" r:id="rId30"/>
    <p:sldId id="310" r:id="rId31"/>
    <p:sldId id="307" r:id="rId32"/>
    <p:sldId id="318" r:id="rId33"/>
    <p:sldId id="306" r:id="rId34"/>
    <p:sldId id="304" r:id="rId35"/>
    <p:sldId id="305" r:id="rId36"/>
    <p:sldId id="299" r:id="rId37"/>
    <p:sldId id="300" r:id="rId38"/>
    <p:sldId id="308" r:id="rId39"/>
    <p:sldId id="302" r:id="rId40"/>
    <p:sldId id="277" r:id="rId41"/>
    <p:sldId id="301" r:id="rId42"/>
    <p:sldId id="319" r:id="rId43"/>
    <p:sldId id="282" r:id="rId4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CCCCCC"/>
    <a:srgbClr val="EBF1CB"/>
    <a:srgbClr val="FECC99"/>
    <a:srgbClr val="FEE6CC"/>
    <a:srgbClr val="CCDFDB"/>
    <a:srgbClr val="E5F0EC"/>
    <a:srgbClr val="D7E59A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2" autoAdjust="0"/>
    <p:restoredTop sz="78931" autoAdjust="0"/>
  </p:normalViewPr>
  <p:slideViewPr>
    <p:cSldViewPr snapToGrid="0" snapToObjects="1">
      <p:cViewPr varScale="1">
        <p:scale>
          <a:sx n="88" d="100"/>
          <a:sy n="88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C2A351-FAC2-3249-92EE-6890C4D35EDF}" type="doc">
      <dgm:prSet loTypeId="urn:microsoft.com/office/officeart/2008/layout/CircularPictureCallout" loCatId="" qsTypeId="urn:microsoft.com/office/officeart/2005/8/quickstyle/simple1" qsCatId="simple" csTypeId="urn:microsoft.com/office/officeart/2005/8/colors/colorful5" csCatId="colorful" phldr="1"/>
      <dgm:spPr/>
    </dgm:pt>
    <dgm:pt modelId="{8333DB47-FEF6-5D4E-A039-7260B46BFEE9}">
      <dgm:prSet phldrT="[Text]"/>
      <dgm:spPr/>
      <dgm:t>
        <a:bodyPr/>
        <a:lstStyle/>
        <a:p>
          <a:r>
            <a:rPr lang="en-US" dirty="0"/>
            <a:t>SAXS</a:t>
          </a:r>
        </a:p>
      </dgm:t>
    </dgm:pt>
    <dgm:pt modelId="{C738F167-A66E-A84B-A43E-28DFE3825C96}" type="parTrans" cxnId="{E78D9467-A776-1843-B433-4D1989F44562}">
      <dgm:prSet/>
      <dgm:spPr/>
      <dgm:t>
        <a:bodyPr/>
        <a:lstStyle/>
        <a:p>
          <a:endParaRPr lang="en-US"/>
        </a:p>
      </dgm:t>
    </dgm:pt>
    <dgm:pt modelId="{54F45B65-F487-5145-8996-4467E0804013}" type="sibTrans" cxnId="{E78D9467-A776-1843-B433-4D1989F44562}">
      <dgm:prSet/>
      <dgm:spPr/>
      <dgm:t>
        <a:bodyPr/>
        <a:lstStyle/>
        <a:p>
          <a:endParaRPr lang="en-US"/>
        </a:p>
      </dgm:t>
    </dgm:pt>
    <dgm:pt modelId="{0A02565B-516C-7F48-8290-670E1FAB6ACD}">
      <dgm:prSet phldrT="[Text]"/>
      <dgm:spPr/>
      <dgm:t>
        <a:bodyPr/>
        <a:lstStyle/>
        <a:p>
          <a:r>
            <a:rPr lang="en-US" dirty="0"/>
            <a:t>SANS</a:t>
          </a:r>
        </a:p>
      </dgm:t>
    </dgm:pt>
    <dgm:pt modelId="{D4448F44-BE53-0240-9E01-146C24F9B0AA}" type="parTrans" cxnId="{891DEAC9-155D-2740-A706-57E40204393E}">
      <dgm:prSet/>
      <dgm:spPr/>
      <dgm:t>
        <a:bodyPr/>
        <a:lstStyle/>
        <a:p>
          <a:endParaRPr lang="en-US"/>
        </a:p>
      </dgm:t>
    </dgm:pt>
    <dgm:pt modelId="{C6ED912E-7E03-914F-A84A-145BA7F5A520}" type="sibTrans" cxnId="{891DEAC9-155D-2740-A706-57E40204393E}">
      <dgm:prSet/>
      <dgm:spPr/>
      <dgm:t>
        <a:bodyPr/>
        <a:lstStyle/>
        <a:p>
          <a:endParaRPr lang="en-US"/>
        </a:p>
      </dgm:t>
    </dgm:pt>
    <dgm:pt modelId="{03261F59-B7DD-7A4E-83AE-8098AC57FA4A}">
      <dgm:prSet phldrT="[Text]"/>
      <dgm:spPr/>
      <dgm:t>
        <a:bodyPr/>
        <a:lstStyle/>
        <a:p>
          <a:pPr algn="ctr"/>
          <a:r>
            <a:rPr lang="en-US" dirty="0"/>
            <a:t>Data analysis</a:t>
          </a:r>
        </a:p>
      </dgm:t>
    </dgm:pt>
    <dgm:pt modelId="{63344CD9-F59D-4743-89DB-5E16E77F6C7E}" type="parTrans" cxnId="{D1EE8DD7-0EBD-C640-8302-EECE24DDCFEB}">
      <dgm:prSet/>
      <dgm:spPr/>
      <dgm:t>
        <a:bodyPr/>
        <a:lstStyle/>
        <a:p>
          <a:endParaRPr lang="en-US"/>
        </a:p>
      </dgm:t>
    </dgm:pt>
    <dgm:pt modelId="{A847458D-C2C4-304A-9D6B-D6ACDAD69838}" type="sibTrans" cxnId="{D1EE8DD7-0EBD-C640-8302-EECE24DDCFEB}">
      <dgm:prSet/>
      <dgm:spPr/>
      <dgm:t>
        <a:bodyPr/>
        <a:lstStyle/>
        <a:p>
          <a:endParaRPr lang="en-US"/>
        </a:p>
      </dgm:t>
    </dgm:pt>
    <dgm:pt modelId="{EA14DB0C-8536-BF40-BB6C-A03720632379}">
      <dgm:prSet phldrT="[Text]"/>
      <dgm:spPr/>
      <dgm:t>
        <a:bodyPr/>
        <a:lstStyle/>
        <a:p>
          <a:endParaRPr lang="en-US" dirty="0"/>
        </a:p>
      </dgm:t>
    </dgm:pt>
    <dgm:pt modelId="{B054D514-9819-B34C-BE9F-721FF9199A69}" type="sibTrans" cxnId="{2ACE6855-B42C-B746-B2A1-08955943E630}">
      <dgm:prSet/>
      <dgm:spPr/>
      <dgm:t>
        <a:bodyPr/>
        <a:lstStyle/>
        <a:p>
          <a:endParaRPr lang="en-US"/>
        </a:p>
      </dgm:t>
    </dgm:pt>
    <dgm:pt modelId="{85038D98-5FE3-5643-8357-FD1316EA5A59}" type="parTrans" cxnId="{2ACE6855-B42C-B746-B2A1-08955943E630}">
      <dgm:prSet/>
      <dgm:spPr/>
      <dgm:t>
        <a:bodyPr/>
        <a:lstStyle/>
        <a:p>
          <a:endParaRPr lang="en-US"/>
        </a:p>
      </dgm:t>
    </dgm:pt>
    <dgm:pt modelId="{2367EC9F-E80F-8E42-8FE8-9FB82861C685}" type="pres">
      <dgm:prSet presAssocID="{F8C2A351-FAC2-3249-92EE-6890C4D35EDF}" presName="Name0" presStyleCnt="0">
        <dgm:presLayoutVars>
          <dgm:chMax val="7"/>
          <dgm:chPref val="7"/>
          <dgm:dir/>
        </dgm:presLayoutVars>
      </dgm:prSet>
      <dgm:spPr/>
    </dgm:pt>
    <dgm:pt modelId="{1CB07369-0255-3845-A59C-4EBF8BABBF62}" type="pres">
      <dgm:prSet presAssocID="{F8C2A351-FAC2-3249-92EE-6890C4D35EDF}" presName="Name1" presStyleCnt="0"/>
      <dgm:spPr/>
    </dgm:pt>
    <dgm:pt modelId="{A0DDF1F4-E3E0-164D-B42C-4E38E7AC7307}" type="pres">
      <dgm:prSet presAssocID="{B054D514-9819-B34C-BE9F-721FF9199A69}" presName="picture_1" presStyleCnt="0"/>
      <dgm:spPr/>
    </dgm:pt>
    <dgm:pt modelId="{CD745421-FF77-9448-B631-4B23357534CB}" type="pres">
      <dgm:prSet presAssocID="{B054D514-9819-B34C-BE9F-721FF9199A69}" presName="pictureRepeatNode" presStyleLbl="alignImgPlace1" presStyleIdx="0" presStyleCnt="4"/>
      <dgm:spPr/>
    </dgm:pt>
    <dgm:pt modelId="{9584BA91-4E52-8B44-9BA1-AF5E14A68B1C}" type="pres">
      <dgm:prSet presAssocID="{EA14DB0C-8536-BF40-BB6C-A03720632379}" presName="text_1" presStyleLbl="node1" presStyleIdx="0" presStyleCnt="0">
        <dgm:presLayoutVars>
          <dgm:bulletEnabled val="1"/>
        </dgm:presLayoutVars>
      </dgm:prSet>
      <dgm:spPr/>
    </dgm:pt>
    <dgm:pt modelId="{A2E6A0F5-E884-5840-AF81-83CAFAD68CA5}" type="pres">
      <dgm:prSet presAssocID="{54F45B65-F487-5145-8996-4467E0804013}" presName="picture_2" presStyleCnt="0"/>
      <dgm:spPr/>
    </dgm:pt>
    <dgm:pt modelId="{AF4FA8D1-3C54-C748-984E-3EC7815F6313}" type="pres">
      <dgm:prSet presAssocID="{54F45B65-F487-5145-8996-4467E0804013}" presName="pictureRepeatNode" presStyleLbl="alignImgPlace1" presStyleIdx="1" presStyleCnt="4"/>
      <dgm:spPr/>
    </dgm:pt>
    <dgm:pt modelId="{E858B64D-6453-754A-955B-2A778E33A94E}" type="pres">
      <dgm:prSet presAssocID="{8333DB47-FEF6-5D4E-A039-7260B46BFEE9}" presName="line_2" presStyleLbl="parChTrans1D1" presStyleIdx="0" presStyleCnt="3"/>
      <dgm:spPr/>
    </dgm:pt>
    <dgm:pt modelId="{20A215B3-5714-DB4E-97C6-484C081DEFC6}" type="pres">
      <dgm:prSet presAssocID="{8333DB47-FEF6-5D4E-A039-7260B46BFEE9}" presName="textparent_2" presStyleLbl="node1" presStyleIdx="0" presStyleCnt="0"/>
      <dgm:spPr/>
    </dgm:pt>
    <dgm:pt modelId="{A0F99404-D2BE-D84C-84DF-B5FC11DB99D2}" type="pres">
      <dgm:prSet presAssocID="{8333DB47-FEF6-5D4E-A039-7260B46BFEE9}" presName="text_2" presStyleLbl="revTx" presStyleIdx="0" presStyleCnt="3" custLinFactX="-14201" custLinFactNeighborX="-100000" custLinFactNeighborY="-1553">
        <dgm:presLayoutVars>
          <dgm:bulletEnabled val="1"/>
        </dgm:presLayoutVars>
      </dgm:prSet>
      <dgm:spPr/>
    </dgm:pt>
    <dgm:pt modelId="{E1983F67-E0F8-2C46-8647-DDE504C02A3C}" type="pres">
      <dgm:prSet presAssocID="{C6ED912E-7E03-914F-A84A-145BA7F5A520}" presName="picture_3" presStyleCnt="0"/>
      <dgm:spPr/>
    </dgm:pt>
    <dgm:pt modelId="{A9DBD56A-7A28-CD4B-8078-1229681D7B30}" type="pres">
      <dgm:prSet presAssocID="{C6ED912E-7E03-914F-A84A-145BA7F5A520}" presName="pictureRepeatNode" presStyleLbl="alignImgPlace1" presStyleIdx="2" presStyleCnt="4"/>
      <dgm:spPr/>
    </dgm:pt>
    <dgm:pt modelId="{FC072475-0C48-CF48-8694-C938A5D9A3B2}" type="pres">
      <dgm:prSet presAssocID="{0A02565B-516C-7F48-8290-670E1FAB6ACD}" presName="line_3" presStyleLbl="parChTrans1D1" presStyleIdx="1" presStyleCnt="3"/>
      <dgm:spPr/>
    </dgm:pt>
    <dgm:pt modelId="{59EDF25B-C0A9-734F-9AC8-A956026B2B26}" type="pres">
      <dgm:prSet presAssocID="{0A02565B-516C-7F48-8290-670E1FAB6ACD}" presName="textparent_3" presStyleLbl="node1" presStyleIdx="0" presStyleCnt="0"/>
      <dgm:spPr/>
    </dgm:pt>
    <dgm:pt modelId="{EA30E604-F948-684F-819C-4CB07A61F4A8}" type="pres">
      <dgm:prSet presAssocID="{0A02565B-516C-7F48-8290-670E1FAB6ACD}" presName="text_3" presStyleLbl="revTx" presStyleIdx="1" presStyleCnt="3" custLinFactX="-9119" custLinFactNeighborX="-100000" custLinFactNeighborY="-1886">
        <dgm:presLayoutVars>
          <dgm:bulletEnabled val="1"/>
        </dgm:presLayoutVars>
      </dgm:prSet>
      <dgm:spPr/>
    </dgm:pt>
    <dgm:pt modelId="{BDD2AB1C-D43D-D445-83E4-B3396FF8184D}" type="pres">
      <dgm:prSet presAssocID="{A847458D-C2C4-304A-9D6B-D6ACDAD69838}" presName="picture_4" presStyleCnt="0"/>
      <dgm:spPr/>
    </dgm:pt>
    <dgm:pt modelId="{12C51B93-74DE-C743-A82F-037DDE769316}" type="pres">
      <dgm:prSet presAssocID="{A847458D-C2C4-304A-9D6B-D6ACDAD69838}" presName="pictureRepeatNode" presStyleLbl="alignImgPlace1" presStyleIdx="3" presStyleCnt="4" custScaleX="114082" custScaleY="106440"/>
      <dgm:spPr/>
    </dgm:pt>
    <dgm:pt modelId="{44C171A2-B04F-034C-ABFD-7329D9EEB9D7}" type="pres">
      <dgm:prSet presAssocID="{03261F59-B7DD-7A4E-83AE-8098AC57FA4A}" presName="line_4" presStyleLbl="parChTrans1D1" presStyleIdx="2" presStyleCnt="3"/>
      <dgm:spPr/>
    </dgm:pt>
    <dgm:pt modelId="{10D36D0C-1CEE-0C4F-B3A6-7E358726CD53}" type="pres">
      <dgm:prSet presAssocID="{03261F59-B7DD-7A4E-83AE-8098AC57FA4A}" presName="textparent_4" presStyleLbl="node1" presStyleIdx="0" presStyleCnt="0"/>
      <dgm:spPr/>
    </dgm:pt>
    <dgm:pt modelId="{74A9A849-F267-F648-99B8-42A71FFB336F}" type="pres">
      <dgm:prSet presAssocID="{03261F59-B7DD-7A4E-83AE-8098AC57FA4A}" presName="text_4" presStyleLbl="revTx" presStyleIdx="2" presStyleCnt="3" custLinFactNeighborX="-91908" custLinFactNeighborY="-4000">
        <dgm:presLayoutVars>
          <dgm:bulletEnabled val="1"/>
        </dgm:presLayoutVars>
      </dgm:prSet>
      <dgm:spPr/>
    </dgm:pt>
  </dgm:ptLst>
  <dgm:cxnLst>
    <dgm:cxn modelId="{717DD60F-AF37-1841-9490-9E19B4DF1DD6}" type="presOf" srcId="{B054D514-9819-B34C-BE9F-721FF9199A69}" destId="{CD745421-FF77-9448-B631-4B23357534CB}" srcOrd="0" destOrd="0" presId="urn:microsoft.com/office/officeart/2008/layout/CircularPictureCallout"/>
    <dgm:cxn modelId="{2522614F-DC39-684D-B662-4CCA8F0365A9}" type="presOf" srcId="{C6ED912E-7E03-914F-A84A-145BA7F5A520}" destId="{A9DBD56A-7A28-CD4B-8078-1229681D7B30}" srcOrd="0" destOrd="0" presId="urn:microsoft.com/office/officeart/2008/layout/CircularPictureCallout"/>
    <dgm:cxn modelId="{2ACE6855-B42C-B746-B2A1-08955943E630}" srcId="{F8C2A351-FAC2-3249-92EE-6890C4D35EDF}" destId="{EA14DB0C-8536-BF40-BB6C-A03720632379}" srcOrd="0" destOrd="0" parTransId="{85038D98-5FE3-5643-8357-FD1316EA5A59}" sibTransId="{B054D514-9819-B34C-BE9F-721FF9199A69}"/>
    <dgm:cxn modelId="{E78D9467-A776-1843-B433-4D1989F44562}" srcId="{F8C2A351-FAC2-3249-92EE-6890C4D35EDF}" destId="{8333DB47-FEF6-5D4E-A039-7260B46BFEE9}" srcOrd="1" destOrd="0" parTransId="{C738F167-A66E-A84B-A43E-28DFE3825C96}" sibTransId="{54F45B65-F487-5145-8996-4467E0804013}"/>
    <dgm:cxn modelId="{339EED6C-D383-CC47-A6B2-5E16473431A0}" type="presOf" srcId="{0A02565B-516C-7F48-8290-670E1FAB6ACD}" destId="{EA30E604-F948-684F-819C-4CB07A61F4A8}" srcOrd="0" destOrd="0" presId="urn:microsoft.com/office/officeart/2008/layout/CircularPictureCallout"/>
    <dgm:cxn modelId="{882F9581-39DA-574F-9403-837E90DB29BB}" type="presOf" srcId="{03261F59-B7DD-7A4E-83AE-8098AC57FA4A}" destId="{74A9A849-F267-F648-99B8-42A71FFB336F}" srcOrd="0" destOrd="0" presId="urn:microsoft.com/office/officeart/2008/layout/CircularPictureCallout"/>
    <dgm:cxn modelId="{F38A769E-DB91-4441-8A41-E65CBDDCF190}" type="presOf" srcId="{EA14DB0C-8536-BF40-BB6C-A03720632379}" destId="{9584BA91-4E52-8B44-9BA1-AF5E14A68B1C}" srcOrd="0" destOrd="0" presId="urn:microsoft.com/office/officeart/2008/layout/CircularPictureCallout"/>
    <dgm:cxn modelId="{49EFDFA9-576F-8E4F-9D1B-8E9B8B27A883}" type="presOf" srcId="{8333DB47-FEF6-5D4E-A039-7260B46BFEE9}" destId="{A0F99404-D2BE-D84C-84DF-B5FC11DB99D2}" srcOrd="0" destOrd="0" presId="urn:microsoft.com/office/officeart/2008/layout/CircularPictureCallout"/>
    <dgm:cxn modelId="{891DEAC9-155D-2740-A706-57E40204393E}" srcId="{F8C2A351-FAC2-3249-92EE-6890C4D35EDF}" destId="{0A02565B-516C-7F48-8290-670E1FAB6ACD}" srcOrd="2" destOrd="0" parTransId="{D4448F44-BE53-0240-9E01-146C24F9B0AA}" sibTransId="{C6ED912E-7E03-914F-A84A-145BA7F5A520}"/>
    <dgm:cxn modelId="{5050D9CA-9271-0340-BAF9-D225F6F34021}" type="presOf" srcId="{F8C2A351-FAC2-3249-92EE-6890C4D35EDF}" destId="{2367EC9F-E80F-8E42-8FE8-9FB82861C685}" srcOrd="0" destOrd="0" presId="urn:microsoft.com/office/officeart/2008/layout/CircularPictureCallout"/>
    <dgm:cxn modelId="{D1EE8DD7-0EBD-C640-8302-EECE24DDCFEB}" srcId="{F8C2A351-FAC2-3249-92EE-6890C4D35EDF}" destId="{03261F59-B7DD-7A4E-83AE-8098AC57FA4A}" srcOrd="3" destOrd="0" parTransId="{63344CD9-F59D-4743-89DB-5E16E77F6C7E}" sibTransId="{A847458D-C2C4-304A-9D6B-D6ACDAD69838}"/>
    <dgm:cxn modelId="{8559FFDD-DC8E-0B4D-8925-0510EFC552D5}" type="presOf" srcId="{A847458D-C2C4-304A-9D6B-D6ACDAD69838}" destId="{12C51B93-74DE-C743-A82F-037DDE769316}" srcOrd="0" destOrd="0" presId="urn:microsoft.com/office/officeart/2008/layout/CircularPictureCallout"/>
    <dgm:cxn modelId="{46E482FF-C76E-204A-8DFA-8B84EEC18375}" type="presOf" srcId="{54F45B65-F487-5145-8996-4467E0804013}" destId="{AF4FA8D1-3C54-C748-984E-3EC7815F6313}" srcOrd="0" destOrd="0" presId="urn:microsoft.com/office/officeart/2008/layout/CircularPictureCallout"/>
    <dgm:cxn modelId="{56C4A627-DF06-874F-B850-CCC810722CCC}" type="presParOf" srcId="{2367EC9F-E80F-8E42-8FE8-9FB82861C685}" destId="{1CB07369-0255-3845-A59C-4EBF8BABBF62}" srcOrd="0" destOrd="0" presId="urn:microsoft.com/office/officeart/2008/layout/CircularPictureCallout"/>
    <dgm:cxn modelId="{34805D8D-5BA0-7A48-A8FE-2FED321CEF7A}" type="presParOf" srcId="{1CB07369-0255-3845-A59C-4EBF8BABBF62}" destId="{A0DDF1F4-E3E0-164D-B42C-4E38E7AC7307}" srcOrd="0" destOrd="0" presId="urn:microsoft.com/office/officeart/2008/layout/CircularPictureCallout"/>
    <dgm:cxn modelId="{0BD0BBE3-9EBA-A040-9A70-AD551E504136}" type="presParOf" srcId="{A0DDF1F4-E3E0-164D-B42C-4E38E7AC7307}" destId="{CD745421-FF77-9448-B631-4B23357534CB}" srcOrd="0" destOrd="0" presId="urn:microsoft.com/office/officeart/2008/layout/CircularPictureCallout"/>
    <dgm:cxn modelId="{277E55EE-BCF3-094E-B1BC-B4F95E09B3CB}" type="presParOf" srcId="{1CB07369-0255-3845-A59C-4EBF8BABBF62}" destId="{9584BA91-4E52-8B44-9BA1-AF5E14A68B1C}" srcOrd="1" destOrd="0" presId="urn:microsoft.com/office/officeart/2008/layout/CircularPictureCallout"/>
    <dgm:cxn modelId="{B177F55C-0C10-3D4D-8D29-707FF2B4F3B8}" type="presParOf" srcId="{1CB07369-0255-3845-A59C-4EBF8BABBF62}" destId="{A2E6A0F5-E884-5840-AF81-83CAFAD68CA5}" srcOrd="2" destOrd="0" presId="urn:microsoft.com/office/officeart/2008/layout/CircularPictureCallout"/>
    <dgm:cxn modelId="{B1C7B240-85AD-6849-A3DD-11639DF1D09C}" type="presParOf" srcId="{A2E6A0F5-E884-5840-AF81-83CAFAD68CA5}" destId="{AF4FA8D1-3C54-C748-984E-3EC7815F6313}" srcOrd="0" destOrd="0" presId="urn:microsoft.com/office/officeart/2008/layout/CircularPictureCallout"/>
    <dgm:cxn modelId="{01B3FAB5-5542-6746-970F-36E3FBEA772F}" type="presParOf" srcId="{1CB07369-0255-3845-A59C-4EBF8BABBF62}" destId="{E858B64D-6453-754A-955B-2A778E33A94E}" srcOrd="3" destOrd="0" presId="urn:microsoft.com/office/officeart/2008/layout/CircularPictureCallout"/>
    <dgm:cxn modelId="{57BF71B1-FCCF-454D-8E38-58DD1D7C28D3}" type="presParOf" srcId="{1CB07369-0255-3845-A59C-4EBF8BABBF62}" destId="{20A215B3-5714-DB4E-97C6-484C081DEFC6}" srcOrd="4" destOrd="0" presId="urn:microsoft.com/office/officeart/2008/layout/CircularPictureCallout"/>
    <dgm:cxn modelId="{D63B6091-670E-9848-B4F5-35F92A7012A2}" type="presParOf" srcId="{20A215B3-5714-DB4E-97C6-484C081DEFC6}" destId="{A0F99404-D2BE-D84C-84DF-B5FC11DB99D2}" srcOrd="0" destOrd="0" presId="urn:microsoft.com/office/officeart/2008/layout/CircularPictureCallout"/>
    <dgm:cxn modelId="{71D0D15C-6D36-6045-9099-262BFB450035}" type="presParOf" srcId="{1CB07369-0255-3845-A59C-4EBF8BABBF62}" destId="{E1983F67-E0F8-2C46-8647-DDE504C02A3C}" srcOrd="5" destOrd="0" presId="urn:microsoft.com/office/officeart/2008/layout/CircularPictureCallout"/>
    <dgm:cxn modelId="{CEDEFBD7-3857-A24B-9A13-943618A53DE5}" type="presParOf" srcId="{E1983F67-E0F8-2C46-8647-DDE504C02A3C}" destId="{A9DBD56A-7A28-CD4B-8078-1229681D7B30}" srcOrd="0" destOrd="0" presId="urn:microsoft.com/office/officeart/2008/layout/CircularPictureCallout"/>
    <dgm:cxn modelId="{91C4DFA7-3A17-AD40-96AE-8C467073E260}" type="presParOf" srcId="{1CB07369-0255-3845-A59C-4EBF8BABBF62}" destId="{FC072475-0C48-CF48-8694-C938A5D9A3B2}" srcOrd="6" destOrd="0" presId="urn:microsoft.com/office/officeart/2008/layout/CircularPictureCallout"/>
    <dgm:cxn modelId="{F2C63A4B-F00F-374E-80E4-1943785AEEB0}" type="presParOf" srcId="{1CB07369-0255-3845-A59C-4EBF8BABBF62}" destId="{59EDF25B-C0A9-734F-9AC8-A956026B2B26}" srcOrd="7" destOrd="0" presId="urn:microsoft.com/office/officeart/2008/layout/CircularPictureCallout"/>
    <dgm:cxn modelId="{232FB8DA-89EC-E84A-A1C0-612B35DEB62F}" type="presParOf" srcId="{59EDF25B-C0A9-734F-9AC8-A956026B2B26}" destId="{EA30E604-F948-684F-819C-4CB07A61F4A8}" srcOrd="0" destOrd="0" presId="urn:microsoft.com/office/officeart/2008/layout/CircularPictureCallout"/>
    <dgm:cxn modelId="{6B641023-EBD1-624C-AF74-B3AD98459358}" type="presParOf" srcId="{1CB07369-0255-3845-A59C-4EBF8BABBF62}" destId="{BDD2AB1C-D43D-D445-83E4-B3396FF8184D}" srcOrd="8" destOrd="0" presId="urn:microsoft.com/office/officeart/2008/layout/CircularPictureCallout"/>
    <dgm:cxn modelId="{9EB6E53E-7754-CE4C-8BFD-125775F5C31E}" type="presParOf" srcId="{BDD2AB1C-D43D-D445-83E4-B3396FF8184D}" destId="{12C51B93-74DE-C743-A82F-037DDE769316}" srcOrd="0" destOrd="0" presId="urn:microsoft.com/office/officeart/2008/layout/CircularPictureCallout"/>
    <dgm:cxn modelId="{70CA6F3A-C689-9745-BF29-161FD3EBB346}" type="presParOf" srcId="{1CB07369-0255-3845-A59C-4EBF8BABBF62}" destId="{44C171A2-B04F-034C-ABFD-7329D9EEB9D7}" srcOrd="9" destOrd="0" presId="urn:microsoft.com/office/officeart/2008/layout/CircularPictureCallout"/>
    <dgm:cxn modelId="{110485DD-17BD-5246-A83A-CCB96DEA9F6A}" type="presParOf" srcId="{1CB07369-0255-3845-A59C-4EBF8BABBF62}" destId="{10D36D0C-1CEE-0C4F-B3A6-7E358726CD53}" srcOrd="10" destOrd="0" presId="urn:microsoft.com/office/officeart/2008/layout/CircularPictureCallout"/>
    <dgm:cxn modelId="{CB66D41D-9DDE-5A43-82C3-95C7CFC1C2C1}" type="presParOf" srcId="{10D36D0C-1CEE-0C4F-B3A6-7E358726CD53}" destId="{74A9A849-F267-F648-99B8-42A71FFB33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9B0A9A-2531-3148-AAD9-7C6EB27454DD}" type="doc">
      <dgm:prSet loTypeId="urn:microsoft.com/office/officeart/2005/8/layout/venn1" loCatId="" qsTypeId="urn:microsoft.com/office/officeart/2005/8/quickstyle/simple1" qsCatId="simple" csTypeId="urn:microsoft.com/office/officeart/2005/8/colors/colorful5" csCatId="colorful" phldr="1"/>
      <dgm:spPr/>
    </dgm:pt>
    <dgm:pt modelId="{11B0B6DD-CA14-764C-8F4D-D524DCED9196}">
      <dgm:prSet phldrT="[Text]"/>
      <dgm:spPr/>
      <dgm:t>
        <a:bodyPr/>
        <a:lstStyle/>
        <a:p>
          <a:r>
            <a:rPr lang="en-US" dirty="0"/>
            <a:t>Coding</a:t>
          </a:r>
        </a:p>
      </dgm:t>
    </dgm:pt>
    <dgm:pt modelId="{E59A54B4-E4A1-9D4D-96EC-E848CBB8165C}" type="parTrans" cxnId="{6F464224-355F-B840-8D52-B1D27C0747F0}">
      <dgm:prSet/>
      <dgm:spPr/>
      <dgm:t>
        <a:bodyPr/>
        <a:lstStyle/>
        <a:p>
          <a:endParaRPr lang="en-US"/>
        </a:p>
      </dgm:t>
    </dgm:pt>
    <dgm:pt modelId="{B65E81B5-4CA0-8242-B349-58D332F4D2E2}" type="sibTrans" cxnId="{6F464224-355F-B840-8D52-B1D27C0747F0}">
      <dgm:prSet/>
      <dgm:spPr/>
      <dgm:t>
        <a:bodyPr/>
        <a:lstStyle/>
        <a:p>
          <a:endParaRPr lang="en-US"/>
        </a:p>
      </dgm:t>
    </dgm:pt>
    <dgm:pt modelId="{946E895C-99F2-E147-B7E9-EFEBB9523969}">
      <dgm:prSet phldrT="[Text]"/>
      <dgm:spPr/>
      <dgm:t>
        <a:bodyPr/>
        <a:lstStyle/>
        <a:p>
          <a:r>
            <a:rPr lang="en-US" dirty="0"/>
            <a:t>Documentation and tutorials</a:t>
          </a:r>
        </a:p>
      </dgm:t>
    </dgm:pt>
    <dgm:pt modelId="{FB4534D3-C83E-674A-ADBF-985624823FD7}" type="parTrans" cxnId="{86C91142-EAC4-354E-B67C-32E892E86AD7}">
      <dgm:prSet/>
      <dgm:spPr/>
      <dgm:t>
        <a:bodyPr/>
        <a:lstStyle/>
        <a:p>
          <a:endParaRPr lang="en-US"/>
        </a:p>
      </dgm:t>
    </dgm:pt>
    <dgm:pt modelId="{976D8BEE-D88F-154D-8A7F-56457119F466}" type="sibTrans" cxnId="{86C91142-EAC4-354E-B67C-32E892E86AD7}">
      <dgm:prSet/>
      <dgm:spPr/>
      <dgm:t>
        <a:bodyPr/>
        <a:lstStyle/>
        <a:p>
          <a:endParaRPr lang="en-US"/>
        </a:p>
      </dgm:t>
    </dgm:pt>
    <dgm:pt modelId="{1823CA1E-01EA-9943-ABEA-D847CEAF9133}">
      <dgm:prSet phldrT="[Text]"/>
      <dgm:spPr/>
      <dgm:t>
        <a:bodyPr/>
        <a:lstStyle/>
        <a:p>
          <a:r>
            <a:rPr lang="en-US" dirty="0"/>
            <a:t>Computer administration</a:t>
          </a:r>
        </a:p>
      </dgm:t>
    </dgm:pt>
    <dgm:pt modelId="{7D6311D8-1537-4940-986B-4993CEC47729}" type="parTrans" cxnId="{91EC80CF-A89F-EC40-B819-618C00CF8BD1}">
      <dgm:prSet/>
      <dgm:spPr/>
      <dgm:t>
        <a:bodyPr/>
        <a:lstStyle/>
        <a:p>
          <a:endParaRPr lang="en-US"/>
        </a:p>
      </dgm:t>
    </dgm:pt>
    <dgm:pt modelId="{BADD4C09-E4E4-EC41-908D-4FA67F80C9BA}" type="sibTrans" cxnId="{91EC80CF-A89F-EC40-B819-618C00CF8BD1}">
      <dgm:prSet/>
      <dgm:spPr/>
      <dgm:t>
        <a:bodyPr/>
        <a:lstStyle/>
        <a:p>
          <a:endParaRPr lang="en-US"/>
        </a:p>
      </dgm:t>
    </dgm:pt>
    <dgm:pt modelId="{171C633A-75F3-C343-B420-A04EA8BDAFE4}">
      <dgm:prSet phldrT="[Text]"/>
      <dgm:spPr/>
      <dgm:t>
        <a:bodyPr/>
        <a:lstStyle/>
        <a:p>
          <a:r>
            <a:rPr lang="en-US" dirty="0"/>
            <a:t>Project management </a:t>
          </a:r>
        </a:p>
      </dgm:t>
    </dgm:pt>
    <dgm:pt modelId="{91F2F603-E9DE-6347-A60C-9DE0AEEB8EF1}" type="parTrans" cxnId="{77CCCA98-97C7-F548-8C5E-8414898CC5EE}">
      <dgm:prSet/>
      <dgm:spPr/>
      <dgm:t>
        <a:bodyPr/>
        <a:lstStyle/>
        <a:p>
          <a:endParaRPr lang="en-US"/>
        </a:p>
      </dgm:t>
    </dgm:pt>
    <dgm:pt modelId="{CFBE62C1-760A-1D49-905B-47547769BFAA}" type="sibTrans" cxnId="{77CCCA98-97C7-F548-8C5E-8414898CC5EE}">
      <dgm:prSet/>
      <dgm:spPr/>
      <dgm:t>
        <a:bodyPr/>
        <a:lstStyle/>
        <a:p>
          <a:endParaRPr lang="en-US"/>
        </a:p>
      </dgm:t>
    </dgm:pt>
    <dgm:pt modelId="{6AF7366E-B325-624F-BC35-543DD58389F4}">
      <dgm:prSet phldrT="[Text]"/>
      <dgm:spPr/>
      <dgm:t>
        <a:bodyPr/>
        <a:lstStyle/>
        <a:p>
          <a:r>
            <a:rPr lang="en-US" dirty="0"/>
            <a:t>Theory</a:t>
          </a:r>
        </a:p>
      </dgm:t>
    </dgm:pt>
    <dgm:pt modelId="{A61FBF3C-0242-7049-BEF6-30C5585270AF}" type="parTrans" cxnId="{A7961D7E-3403-FB4F-9E88-48E424417603}">
      <dgm:prSet/>
      <dgm:spPr/>
      <dgm:t>
        <a:bodyPr/>
        <a:lstStyle/>
        <a:p>
          <a:endParaRPr lang="en-US"/>
        </a:p>
      </dgm:t>
    </dgm:pt>
    <dgm:pt modelId="{3B234783-B8DA-F945-96E3-9853C27D2A35}" type="sibTrans" cxnId="{A7961D7E-3403-FB4F-9E88-48E424417603}">
      <dgm:prSet/>
      <dgm:spPr/>
      <dgm:t>
        <a:bodyPr/>
        <a:lstStyle/>
        <a:p>
          <a:endParaRPr lang="en-US"/>
        </a:p>
      </dgm:t>
    </dgm:pt>
    <dgm:pt modelId="{A034B081-5AE4-584B-B18E-33AD199A42A7}">
      <dgm:prSet phldrT="[Text]"/>
      <dgm:spPr/>
      <dgm:t>
        <a:bodyPr/>
        <a:lstStyle/>
        <a:p>
          <a:r>
            <a:rPr lang="en-US" dirty="0"/>
            <a:t>Education and outreach</a:t>
          </a:r>
        </a:p>
      </dgm:t>
    </dgm:pt>
    <dgm:pt modelId="{C57621C7-51DA-3044-97A8-10D0F4A4EF07}" type="parTrans" cxnId="{50712B1A-AD4B-2F41-A6BB-F36DBDC6F173}">
      <dgm:prSet/>
      <dgm:spPr/>
      <dgm:t>
        <a:bodyPr/>
        <a:lstStyle/>
        <a:p>
          <a:endParaRPr lang="en-US"/>
        </a:p>
      </dgm:t>
    </dgm:pt>
    <dgm:pt modelId="{56A9D66E-5556-2D4F-B0BF-29BD85E650FB}" type="sibTrans" cxnId="{50712B1A-AD4B-2F41-A6BB-F36DBDC6F173}">
      <dgm:prSet/>
      <dgm:spPr/>
      <dgm:t>
        <a:bodyPr/>
        <a:lstStyle/>
        <a:p>
          <a:endParaRPr lang="en-US"/>
        </a:p>
      </dgm:t>
    </dgm:pt>
    <dgm:pt modelId="{95E7ACC5-60BB-4040-989F-9A6B96B2EFB6}" type="pres">
      <dgm:prSet presAssocID="{CB9B0A9A-2531-3148-AAD9-7C6EB27454DD}" presName="compositeShape" presStyleCnt="0">
        <dgm:presLayoutVars>
          <dgm:chMax val="7"/>
          <dgm:dir/>
          <dgm:resizeHandles val="exact"/>
        </dgm:presLayoutVars>
      </dgm:prSet>
      <dgm:spPr/>
    </dgm:pt>
    <dgm:pt modelId="{A4F117DE-0D60-EC41-83DA-7FED89C55E83}" type="pres">
      <dgm:prSet presAssocID="{11B0B6DD-CA14-764C-8F4D-D524DCED9196}" presName="circ1" presStyleLbl="vennNode1" presStyleIdx="0" presStyleCnt="6"/>
      <dgm:spPr/>
    </dgm:pt>
    <dgm:pt modelId="{5AF5FA6C-82E6-624A-BC63-F1A02B6B38B2}" type="pres">
      <dgm:prSet presAssocID="{11B0B6DD-CA14-764C-8F4D-D524DCED919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8F2E850-4B21-AE4D-9A5C-51B31D23EBD7}" type="pres">
      <dgm:prSet presAssocID="{6AF7366E-B325-624F-BC35-543DD58389F4}" presName="circ2" presStyleLbl="vennNode1" presStyleIdx="1" presStyleCnt="6"/>
      <dgm:spPr/>
    </dgm:pt>
    <dgm:pt modelId="{5F712F34-12C2-E84E-BC7E-9C4D834159B2}" type="pres">
      <dgm:prSet presAssocID="{6AF7366E-B325-624F-BC35-543DD58389F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A8A8995-0A87-0243-9821-DAEDD0377F8F}" type="pres">
      <dgm:prSet presAssocID="{1823CA1E-01EA-9943-ABEA-D847CEAF9133}" presName="circ3" presStyleLbl="vennNode1" presStyleIdx="2" presStyleCnt="6"/>
      <dgm:spPr/>
    </dgm:pt>
    <dgm:pt modelId="{B9672560-4BF8-ED4E-9BC3-678311EBCE4F}" type="pres">
      <dgm:prSet presAssocID="{1823CA1E-01EA-9943-ABEA-D847CEAF913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3E5A8C2-80F8-814B-A52B-99CBF5DEFD92}" type="pres">
      <dgm:prSet presAssocID="{171C633A-75F3-C343-B420-A04EA8BDAFE4}" presName="circ4" presStyleLbl="vennNode1" presStyleIdx="3" presStyleCnt="6"/>
      <dgm:spPr/>
    </dgm:pt>
    <dgm:pt modelId="{631D30FA-2789-134B-8708-EBF435C9713B}" type="pres">
      <dgm:prSet presAssocID="{171C633A-75F3-C343-B420-A04EA8BDAFE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B5A0EDF-AAB2-E14F-8B90-02F065D83D5D}" type="pres">
      <dgm:prSet presAssocID="{946E895C-99F2-E147-B7E9-EFEBB9523969}" presName="circ5" presStyleLbl="vennNode1" presStyleIdx="4" presStyleCnt="6"/>
      <dgm:spPr/>
    </dgm:pt>
    <dgm:pt modelId="{A96387C9-833F-C74B-AC3A-BB6A264FC367}" type="pres">
      <dgm:prSet presAssocID="{946E895C-99F2-E147-B7E9-EFEBB952396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4397997-848B-984E-BF00-1C4B5E6676C8}" type="pres">
      <dgm:prSet presAssocID="{A034B081-5AE4-584B-B18E-33AD199A42A7}" presName="circ6" presStyleLbl="vennNode1" presStyleIdx="5" presStyleCnt="6"/>
      <dgm:spPr/>
    </dgm:pt>
    <dgm:pt modelId="{ED08D9C6-699A-1F40-A9AB-7A2BDDAA46B8}" type="pres">
      <dgm:prSet presAssocID="{A034B081-5AE4-584B-B18E-33AD199A42A7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7ECA007-C714-1F4C-AEDC-F8E56E57095B}" type="presOf" srcId="{171C633A-75F3-C343-B420-A04EA8BDAFE4}" destId="{631D30FA-2789-134B-8708-EBF435C9713B}" srcOrd="0" destOrd="0" presId="urn:microsoft.com/office/officeart/2005/8/layout/venn1"/>
    <dgm:cxn modelId="{50712B1A-AD4B-2F41-A6BB-F36DBDC6F173}" srcId="{CB9B0A9A-2531-3148-AAD9-7C6EB27454DD}" destId="{A034B081-5AE4-584B-B18E-33AD199A42A7}" srcOrd="5" destOrd="0" parTransId="{C57621C7-51DA-3044-97A8-10D0F4A4EF07}" sibTransId="{56A9D66E-5556-2D4F-B0BF-29BD85E650FB}"/>
    <dgm:cxn modelId="{6F464224-355F-B840-8D52-B1D27C0747F0}" srcId="{CB9B0A9A-2531-3148-AAD9-7C6EB27454DD}" destId="{11B0B6DD-CA14-764C-8F4D-D524DCED9196}" srcOrd="0" destOrd="0" parTransId="{E59A54B4-E4A1-9D4D-96EC-E848CBB8165C}" sibTransId="{B65E81B5-4CA0-8242-B349-58D332F4D2E2}"/>
    <dgm:cxn modelId="{2A997729-9F46-4949-A10F-C4656A91CD34}" type="presOf" srcId="{CB9B0A9A-2531-3148-AAD9-7C6EB27454DD}" destId="{95E7ACC5-60BB-4040-989F-9A6B96B2EFB6}" srcOrd="0" destOrd="0" presId="urn:microsoft.com/office/officeart/2005/8/layout/venn1"/>
    <dgm:cxn modelId="{9D4C272C-8EC3-F142-BE51-DAE8AF97970A}" type="presOf" srcId="{6AF7366E-B325-624F-BC35-543DD58389F4}" destId="{5F712F34-12C2-E84E-BC7E-9C4D834159B2}" srcOrd="0" destOrd="0" presId="urn:microsoft.com/office/officeart/2005/8/layout/venn1"/>
    <dgm:cxn modelId="{86C91142-EAC4-354E-B67C-32E892E86AD7}" srcId="{CB9B0A9A-2531-3148-AAD9-7C6EB27454DD}" destId="{946E895C-99F2-E147-B7E9-EFEBB9523969}" srcOrd="4" destOrd="0" parTransId="{FB4534D3-C83E-674A-ADBF-985624823FD7}" sibTransId="{976D8BEE-D88F-154D-8A7F-56457119F466}"/>
    <dgm:cxn modelId="{A7961D7E-3403-FB4F-9E88-48E424417603}" srcId="{CB9B0A9A-2531-3148-AAD9-7C6EB27454DD}" destId="{6AF7366E-B325-624F-BC35-543DD58389F4}" srcOrd="1" destOrd="0" parTransId="{A61FBF3C-0242-7049-BEF6-30C5585270AF}" sibTransId="{3B234783-B8DA-F945-96E3-9853C27D2A35}"/>
    <dgm:cxn modelId="{FE025E86-6B57-2D44-A1FD-9D3D30CEBB27}" type="presOf" srcId="{11B0B6DD-CA14-764C-8F4D-D524DCED9196}" destId="{5AF5FA6C-82E6-624A-BC63-F1A02B6B38B2}" srcOrd="0" destOrd="0" presId="urn:microsoft.com/office/officeart/2005/8/layout/venn1"/>
    <dgm:cxn modelId="{77CCCA98-97C7-F548-8C5E-8414898CC5EE}" srcId="{CB9B0A9A-2531-3148-AAD9-7C6EB27454DD}" destId="{171C633A-75F3-C343-B420-A04EA8BDAFE4}" srcOrd="3" destOrd="0" parTransId="{91F2F603-E9DE-6347-A60C-9DE0AEEB8EF1}" sibTransId="{CFBE62C1-760A-1D49-905B-47547769BFAA}"/>
    <dgm:cxn modelId="{934C14A6-4505-3545-9504-60B37A5713C4}" type="presOf" srcId="{1823CA1E-01EA-9943-ABEA-D847CEAF9133}" destId="{B9672560-4BF8-ED4E-9BC3-678311EBCE4F}" srcOrd="0" destOrd="0" presId="urn:microsoft.com/office/officeart/2005/8/layout/venn1"/>
    <dgm:cxn modelId="{0C4D8FCC-9D9F-1448-A0DD-ADD464A8244D}" type="presOf" srcId="{A034B081-5AE4-584B-B18E-33AD199A42A7}" destId="{ED08D9C6-699A-1F40-A9AB-7A2BDDAA46B8}" srcOrd="0" destOrd="0" presId="urn:microsoft.com/office/officeart/2005/8/layout/venn1"/>
    <dgm:cxn modelId="{91EC80CF-A89F-EC40-B819-618C00CF8BD1}" srcId="{CB9B0A9A-2531-3148-AAD9-7C6EB27454DD}" destId="{1823CA1E-01EA-9943-ABEA-D847CEAF9133}" srcOrd="2" destOrd="0" parTransId="{7D6311D8-1537-4940-986B-4993CEC47729}" sibTransId="{BADD4C09-E4E4-EC41-908D-4FA67F80C9BA}"/>
    <dgm:cxn modelId="{41E7CCE8-BB85-C543-83A9-FA891AC27D40}" type="presOf" srcId="{946E895C-99F2-E147-B7E9-EFEBB9523969}" destId="{A96387C9-833F-C74B-AC3A-BB6A264FC367}" srcOrd="0" destOrd="0" presId="urn:microsoft.com/office/officeart/2005/8/layout/venn1"/>
    <dgm:cxn modelId="{E6DC482D-7E1A-4145-98F8-4A6B2860CD99}" type="presParOf" srcId="{95E7ACC5-60BB-4040-989F-9A6B96B2EFB6}" destId="{A4F117DE-0D60-EC41-83DA-7FED89C55E83}" srcOrd="0" destOrd="0" presId="urn:microsoft.com/office/officeart/2005/8/layout/venn1"/>
    <dgm:cxn modelId="{EF725EE8-A612-5A4B-AAC6-30DBF8775290}" type="presParOf" srcId="{95E7ACC5-60BB-4040-989F-9A6B96B2EFB6}" destId="{5AF5FA6C-82E6-624A-BC63-F1A02B6B38B2}" srcOrd="1" destOrd="0" presId="urn:microsoft.com/office/officeart/2005/8/layout/venn1"/>
    <dgm:cxn modelId="{68A48157-308D-C540-9ACD-97769493D559}" type="presParOf" srcId="{95E7ACC5-60BB-4040-989F-9A6B96B2EFB6}" destId="{B8F2E850-4B21-AE4D-9A5C-51B31D23EBD7}" srcOrd="2" destOrd="0" presId="urn:microsoft.com/office/officeart/2005/8/layout/venn1"/>
    <dgm:cxn modelId="{459B70EB-FCAA-3D42-830A-976933C21CFE}" type="presParOf" srcId="{95E7ACC5-60BB-4040-989F-9A6B96B2EFB6}" destId="{5F712F34-12C2-E84E-BC7E-9C4D834159B2}" srcOrd="3" destOrd="0" presId="urn:microsoft.com/office/officeart/2005/8/layout/venn1"/>
    <dgm:cxn modelId="{7ED266F8-40E1-B440-AC95-555BEC6FA004}" type="presParOf" srcId="{95E7ACC5-60BB-4040-989F-9A6B96B2EFB6}" destId="{6A8A8995-0A87-0243-9821-DAEDD0377F8F}" srcOrd="4" destOrd="0" presId="urn:microsoft.com/office/officeart/2005/8/layout/venn1"/>
    <dgm:cxn modelId="{1F0B0912-30E1-5143-98B2-306BA9BD354C}" type="presParOf" srcId="{95E7ACC5-60BB-4040-989F-9A6B96B2EFB6}" destId="{B9672560-4BF8-ED4E-9BC3-678311EBCE4F}" srcOrd="5" destOrd="0" presId="urn:microsoft.com/office/officeart/2005/8/layout/venn1"/>
    <dgm:cxn modelId="{79A67605-F6AB-CF49-B00A-3C5C98AF2DEE}" type="presParOf" srcId="{95E7ACC5-60BB-4040-989F-9A6B96B2EFB6}" destId="{F3E5A8C2-80F8-814B-A52B-99CBF5DEFD92}" srcOrd="6" destOrd="0" presId="urn:microsoft.com/office/officeart/2005/8/layout/venn1"/>
    <dgm:cxn modelId="{5EDEF0DF-65C6-1348-9F47-30928D887B42}" type="presParOf" srcId="{95E7ACC5-60BB-4040-989F-9A6B96B2EFB6}" destId="{631D30FA-2789-134B-8708-EBF435C9713B}" srcOrd="7" destOrd="0" presId="urn:microsoft.com/office/officeart/2005/8/layout/venn1"/>
    <dgm:cxn modelId="{51093000-80E1-564E-A754-F141A73616E5}" type="presParOf" srcId="{95E7ACC5-60BB-4040-989F-9A6B96B2EFB6}" destId="{AB5A0EDF-AAB2-E14F-8B90-02F065D83D5D}" srcOrd="8" destOrd="0" presId="urn:microsoft.com/office/officeart/2005/8/layout/venn1"/>
    <dgm:cxn modelId="{74F009A6-5805-1147-8A07-E315DACF7E34}" type="presParOf" srcId="{95E7ACC5-60BB-4040-989F-9A6B96B2EFB6}" destId="{A96387C9-833F-C74B-AC3A-BB6A264FC367}" srcOrd="9" destOrd="0" presId="urn:microsoft.com/office/officeart/2005/8/layout/venn1"/>
    <dgm:cxn modelId="{7F32BE6B-FA16-0E41-AB77-07979B22E35E}" type="presParOf" srcId="{95E7ACC5-60BB-4040-989F-9A6B96B2EFB6}" destId="{04397997-848B-984E-BF00-1C4B5E6676C8}" srcOrd="10" destOrd="0" presId="urn:microsoft.com/office/officeart/2005/8/layout/venn1"/>
    <dgm:cxn modelId="{31175C7C-DE18-D24E-BEEB-1FAB7878CA1A}" type="presParOf" srcId="{95E7ACC5-60BB-4040-989F-9A6B96B2EFB6}" destId="{ED08D9C6-699A-1F40-A9AB-7A2BDDAA46B8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9B0A9A-2531-3148-AAD9-7C6EB27454DD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11B0B6DD-CA14-764C-8F4D-D524DCED9196}">
      <dgm:prSet phldrT="[Text]"/>
      <dgm:spPr/>
      <dgm:t>
        <a:bodyPr/>
        <a:lstStyle/>
        <a:p>
          <a:r>
            <a:rPr lang="en-US" dirty="0"/>
            <a:t>Physics</a:t>
          </a:r>
        </a:p>
      </dgm:t>
    </dgm:pt>
    <dgm:pt modelId="{E59A54B4-E4A1-9D4D-96EC-E848CBB8165C}" type="parTrans" cxnId="{6F464224-355F-B840-8D52-B1D27C0747F0}">
      <dgm:prSet/>
      <dgm:spPr/>
      <dgm:t>
        <a:bodyPr/>
        <a:lstStyle/>
        <a:p>
          <a:endParaRPr lang="en-US"/>
        </a:p>
      </dgm:t>
    </dgm:pt>
    <dgm:pt modelId="{B65E81B5-4CA0-8242-B349-58D332F4D2E2}" type="sibTrans" cxnId="{6F464224-355F-B840-8D52-B1D27C0747F0}">
      <dgm:prSet/>
      <dgm:spPr/>
      <dgm:t>
        <a:bodyPr/>
        <a:lstStyle/>
        <a:p>
          <a:endParaRPr lang="en-US"/>
        </a:p>
      </dgm:t>
    </dgm:pt>
    <dgm:pt modelId="{946E895C-99F2-E147-B7E9-EFEBB9523969}">
      <dgm:prSet phldrT="[Text]"/>
      <dgm:spPr/>
      <dgm:t>
        <a:bodyPr/>
        <a:lstStyle/>
        <a:p>
          <a:r>
            <a:rPr lang="en-US" dirty="0"/>
            <a:t>Computer Science</a:t>
          </a:r>
        </a:p>
      </dgm:t>
    </dgm:pt>
    <dgm:pt modelId="{FB4534D3-C83E-674A-ADBF-985624823FD7}" type="parTrans" cxnId="{86C91142-EAC4-354E-B67C-32E892E86AD7}">
      <dgm:prSet/>
      <dgm:spPr/>
      <dgm:t>
        <a:bodyPr/>
        <a:lstStyle/>
        <a:p>
          <a:endParaRPr lang="en-US"/>
        </a:p>
      </dgm:t>
    </dgm:pt>
    <dgm:pt modelId="{976D8BEE-D88F-154D-8A7F-56457119F466}" type="sibTrans" cxnId="{86C91142-EAC4-354E-B67C-32E892E86AD7}">
      <dgm:prSet/>
      <dgm:spPr/>
      <dgm:t>
        <a:bodyPr/>
        <a:lstStyle/>
        <a:p>
          <a:endParaRPr lang="en-US"/>
        </a:p>
      </dgm:t>
    </dgm:pt>
    <dgm:pt modelId="{1823CA1E-01EA-9943-ABEA-D847CEAF9133}">
      <dgm:prSet phldrT="[Text]"/>
      <dgm:spPr/>
      <dgm:t>
        <a:bodyPr/>
        <a:lstStyle/>
        <a:p>
          <a:r>
            <a:rPr lang="en-US" dirty="0"/>
            <a:t>Chemistry</a:t>
          </a:r>
        </a:p>
      </dgm:t>
    </dgm:pt>
    <dgm:pt modelId="{7D6311D8-1537-4940-986B-4993CEC47729}" type="parTrans" cxnId="{91EC80CF-A89F-EC40-B819-618C00CF8BD1}">
      <dgm:prSet/>
      <dgm:spPr/>
      <dgm:t>
        <a:bodyPr/>
        <a:lstStyle/>
        <a:p>
          <a:endParaRPr lang="en-US"/>
        </a:p>
      </dgm:t>
    </dgm:pt>
    <dgm:pt modelId="{BADD4C09-E4E4-EC41-908D-4FA67F80C9BA}" type="sibTrans" cxnId="{91EC80CF-A89F-EC40-B819-618C00CF8BD1}">
      <dgm:prSet/>
      <dgm:spPr/>
      <dgm:t>
        <a:bodyPr/>
        <a:lstStyle/>
        <a:p>
          <a:endParaRPr lang="en-US"/>
        </a:p>
      </dgm:t>
    </dgm:pt>
    <dgm:pt modelId="{171C633A-75F3-C343-B420-A04EA8BDAFE4}">
      <dgm:prSet phldrT="[Text]"/>
      <dgm:spPr/>
      <dgm:t>
        <a:bodyPr/>
        <a:lstStyle/>
        <a:p>
          <a:r>
            <a:rPr lang="en-US" dirty="0"/>
            <a:t>Structural Biology</a:t>
          </a:r>
        </a:p>
      </dgm:t>
    </dgm:pt>
    <dgm:pt modelId="{91F2F603-E9DE-6347-A60C-9DE0AEEB8EF1}" type="parTrans" cxnId="{77CCCA98-97C7-F548-8C5E-8414898CC5EE}">
      <dgm:prSet/>
      <dgm:spPr/>
      <dgm:t>
        <a:bodyPr/>
        <a:lstStyle/>
        <a:p>
          <a:endParaRPr lang="en-US"/>
        </a:p>
      </dgm:t>
    </dgm:pt>
    <dgm:pt modelId="{CFBE62C1-760A-1D49-905B-47547769BFAA}" type="sibTrans" cxnId="{77CCCA98-97C7-F548-8C5E-8414898CC5EE}">
      <dgm:prSet/>
      <dgm:spPr/>
      <dgm:t>
        <a:bodyPr/>
        <a:lstStyle/>
        <a:p>
          <a:endParaRPr lang="en-US"/>
        </a:p>
      </dgm:t>
    </dgm:pt>
    <dgm:pt modelId="{5EE83608-2941-B346-A984-0AFF3A812BF6}">
      <dgm:prSet phldrT="[Text]"/>
      <dgm:spPr/>
      <dgm:t>
        <a:bodyPr/>
        <a:lstStyle/>
        <a:p>
          <a:r>
            <a:rPr lang="en-US" dirty="0"/>
            <a:t>Math/Statistics</a:t>
          </a:r>
        </a:p>
      </dgm:t>
    </dgm:pt>
    <dgm:pt modelId="{B1D10AE4-91BC-8D41-A855-56EF2B424C08}" type="parTrans" cxnId="{7310CDF7-38A0-AF47-903A-B7C865963C50}">
      <dgm:prSet/>
      <dgm:spPr/>
      <dgm:t>
        <a:bodyPr/>
        <a:lstStyle/>
        <a:p>
          <a:endParaRPr lang="en-US"/>
        </a:p>
      </dgm:t>
    </dgm:pt>
    <dgm:pt modelId="{152150A6-13A6-3747-95A8-EB9E0E7A9234}" type="sibTrans" cxnId="{7310CDF7-38A0-AF47-903A-B7C865963C50}">
      <dgm:prSet/>
      <dgm:spPr/>
      <dgm:t>
        <a:bodyPr/>
        <a:lstStyle/>
        <a:p>
          <a:endParaRPr lang="en-US"/>
        </a:p>
      </dgm:t>
    </dgm:pt>
    <dgm:pt modelId="{95E7ACC5-60BB-4040-989F-9A6B96B2EFB6}" type="pres">
      <dgm:prSet presAssocID="{CB9B0A9A-2531-3148-AAD9-7C6EB27454DD}" presName="compositeShape" presStyleCnt="0">
        <dgm:presLayoutVars>
          <dgm:chMax val="7"/>
          <dgm:dir/>
          <dgm:resizeHandles val="exact"/>
        </dgm:presLayoutVars>
      </dgm:prSet>
      <dgm:spPr/>
    </dgm:pt>
    <dgm:pt modelId="{A4F117DE-0D60-EC41-83DA-7FED89C55E83}" type="pres">
      <dgm:prSet presAssocID="{11B0B6DD-CA14-764C-8F4D-D524DCED9196}" presName="circ1" presStyleLbl="vennNode1" presStyleIdx="0" presStyleCnt="5"/>
      <dgm:spPr/>
    </dgm:pt>
    <dgm:pt modelId="{5AF5FA6C-82E6-624A-BC63-F1A02B6B38B2}" type="pres">
      <dgm:prSet presAssocID="{11B0B6DD-CA14-764C-8F4D-D524DCED919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7AA130D-F7DE-CD45-A6D0-579B4ED32A03}" type="pres">
      <dgm:prSet presAssocID="{1823CA1E-01EA-9943-ABEA-D847CEAF9133}" presName="circ2" presStyleLbl="vennNode1" presStyleIdx="1" presStyleCnt="5"/>
      <dgm:spPr/>
    </dgm:pt>
    <dgm:pt modelId="{00DF3DE3-EDB2-BA49-B7E8-3F8E1E6B1ABA}" type="pres">
      <dgm:prSet presAssocID="{1823CA1E-01EA-9943-ABEA-D847CEAF913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F180878-C80E-3947-86D4-101093E64D0B}" type="pres">
      <dgm:prSet presAssocID="{171C633A-75F3-C343-B420-A04EA8BDAFE4}" presName="circ3" presStyleLbl="vennNode1" presStyleIdx="2" presStyleCnt="5"/>
      <dgm:spPr/>
    </dgm:pt>
    <dgm:pt modelId="{9255DFF9-B0C1-014F-A0AA-817C639B2833}" type="pres">
      <dgm:prSet presAssocID="{171C633A-75F3-C343-B420-A04EA8BDAFE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D04C4B0-27AF-CE4B-A0B6-04EFCCB0DD5C}" type="pres">
      <dgm:prSet presAssocID="{946E895C-99F2-E147-B7E9-EFEBB9523969}" presName="circ4" presStyleLbl="vennNode1" presStyleIdx="3" presStyleCnt="5"/>
      <dgm:spPr/>
    </dgm:pt>
    <dgm:pt modelId="{FBB7889B-D8FD-DB43-AF1B-259244A12135}" type="pres">
      <dgm:prSet presAssocID="{946E895C-99F2-E147-B7E9-EFEBB9523969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A130DC9-D2B5-484C-9217-FE82D5D3F671}" type="pres">
      <dgm:prSet presAssocID="{5EE83608-2941-B346-A984-0AFF3A812BF6}" presName="circ5" presStyleLbl="vennNode1" presStyleIdx="4" presStyleCnt="5"/>
      <dgm:spPr/>
    </dgm:pt>
    <dgm:pt modelId="{A3B19544-2343-0B44-81DA-C2CE3BA1A921}" type="pres">
      <dgm:prSet presAssocID="{5EE83608-2941-B346-A984-0AFF3A812BF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F464224-355F-B840-8D52-B1D27C0747F0}" srcId="{CB9B0A9A-2531-3148-AAD9-7C6EB27454DD}" destId="{11B0B6DD-CA14-764C-8F4D-D524DCED9196}" srcOrd="0" destOrd="0" parTransId="{E59A54B4-E4A1-9D4D-96EC-E848CBB8165C}" sibTransId="{B65E81B5-4CA0-8242-B349-58D332F4D2E2}"/>
    <dgm:cxn modelId="{2A997729-9F46-4949-A10F-C4656A91CD34}" type="presOf" srcId="{CB9B0A9A-2531-3148-AAD9-7C6EB27454DD}" destId="{95E7ACC5-60BB-4040-989F-9A6B96B2EFB6}" srcOrd="0" destOrd="0" presId="urn:microsoft.com/office/officeart/2005/8/layout/venn1"/>
    <dgm:cxn modelId="{86C91142-EAC4-354E-B67C-32E892E86AD7}" srcId="{CB9B0A9A-2531-3148-AAD9-7C6EB27454DD}" destId="{946E895C-99F2-E147-B7E9-EFEBB9523969}" srcOrd="3" destOrd="0" parTransId="{FB4534D3-C83E-674A-ADBF-985624823FD7}" sibTransId="{976D8BEE-D88F-154D-8A7F-56457119F466}"/>
    <dgm:cxn modelId="{C2C0945F-1AEF-5546-A078-5A53B0543AF9}" type="presOf" srcId="{5EE83608-2941-B346-A984-0AFF3A812BF6}" destId="{A3B19544-2343-0B44-81DA-C2CE3BA1A921}" srcOrd="0" destOrd="0" presId="urn:microsoft.com/office/officeart/2005/8/layout/venn1"/>
    <dgm:cxn modelId="{D4AB0D65-106D-5746-8036-6C95A05C7851}" type="presOf" srcId="{946E895C-99F2-E147-B7E9-EFEBB9523969}" destId="{FBB7889B-D8FD-DB43-AF1B-259244A12135}" srcOrd="0" destOrd="0" presId="urn:microsoft.com/office/officeart/2005/8/layout/venn1"/>
    <dgm:cxn modelId="{741BAE81-3692-C34B-8E69-998C7706E80B}" type="presOf" srcId="{1823CA1E-01EA-9943-ABEA-D847CEAF9133}" destId="{00DF3DE3-EDB2-BA49-B7E8-3F8E1E6B1ABA}" srcOrd="0" destOrd="0" presId="urn:microsoft.com/office/officeart/2005/8/layout/venn1"/>
    <dgm:cxn modelId="{FE025E86-6B57-2D44-A1FD-9D3D30CEBB27}" type="presOf" srcId="{11B0B6DD-CA14-764C-8F4D-D524DCED9196}" destId="{5AF5FA6C-82E6-624A-BC63-F1A02B6B38B2}" srcOrd="0" destOrd="0" presId="urn:microsoft.com/office/officeart/2005/8/layout/venn1"/>
    <dgm:cxn modelId="{77CCCA98-97C7-F548-8C5E-8414898CC5EE}" srcId="{CB9B0A9A-2531-3148-AAD9-7C6EB27454DD}" destId="{171C633A-75F3-C343-B420-A04EA8BDAFE4}" srcOrd="2" destOrd="0" parTransId="{91F2F603-E9DE-6347-A60C-9DE0AEEB8EF1}" sibTransId="{CFBE62C1-760A-1D49-905B-47547769BFAA}"/>
    <dgm:cxn modelId="{6C692ABA-5D70-D442-B697-DE4453436F9B}" type="presOf" srcId="{171C633A-75F3-C343-B420-A04EA8BDAFE4}" destId="{9255DFF9-B0C1-014F-A0AA-817C639B2833}" srcOrd="0" destOrd="0" presId="urn:microsoft.com/office/officeart/2005/8/layout/venn1"/>
    <dgm:cxn modelId="{91EC80CF-A89F-EC40-B819-618C00CF8BD1}" srcId="{CB9B0A9A-2531-3148-AAD9-7C6EB27454DD}" destId="{1823CA1E-01EA-9943-ABEA-D847CEAF9133}" srcOrd="1" destOrd="0" parTransId="{7D6311D8-1537-4940-986B-4993CEC47729}" sibTransId="{BADD4C09-E4E4-EC41-908D-4FA67F80C9BA}"/>
    <dgm:cxn modelId="{7310CDF7-38A0-AF47-903A-B7C865963C50}" srcId="{CB9B0A9A-2531-3148-AAD9-7C6EB27454DD}" destId="{5EE83608-2941-B346-A984-0AFF3A812BF6}" srcOrd="4" destOrd="0" parTransId="{B1D10AE4-91BC-8D41-A855-56EF2B424C08}" sibTransId="{152150A6-13A6-3747-95A8-EB9E0E7A9234}"/>
    <dgm:cxn modelId="{E6DC482D-7E1A-4145-98F8-4A6B2860CD99}" type="presParOf" srcId="{95E7ACC5-60BB-4040-989F-9A6B96B2EFB6}" destId="{A4F117DE-0D60-EC41-83DA-7FED89C55E83}" srcOrd="0" destOrd="0" presId="urn:microsoft.com/office/officeart/2005/8/layout/venn1"/>
    <dgm:cxn modelId="{EF725EE8-A612-5A4B-AAC6-30DBF8775290}" type="presParOf" srcId="{95E7ACC5-60BB-4040-989F-9A6B96B2EFB6}" destId="{5AF5FA6C-82E6-624A-BC63-F1A02B6B38B2}" srcOrd="1" destOrd="0" presId="urn:microsoft.com/office/officeart/2005/8/layout/venn1"/>
    <dgm:cxn modelId="{AA34DFF9-2FFB-A849-A2F1-D3C2E13E12EC}" type="presParOf" srcId="{95E7ACC5-60BB-4040-989F-9A6B96B2EFB6}" destId="{A7AA130D-F7DE-CD45-A6D0-579B4ED32A03}" srcOrd="2" destOrd="0" presId="urn:microsoft.com/office/officeart/2005/8/layout/venn1"/>
    <dgm:cxn modelId="{B3B25B76-7CA8-1E4D-80C3-711FE2E3FB92}" type="presParOf" srcId="{95E7ACC5-60BB-4040-989F-9A6B96B2EFB6}" destId="{00DF3DE3-EDB2-BA49-B7E8-3F8E1E6B1ABA}" srcOrd="3" destOrd="0" presId="urn:microsoft.com/office/officeart/2005/8/layout/venn1"/>
    <dgm:cxn modelId="{32283E4D-485F-CB4B-9BC2-F645B953D71D}" type="presParOf" srcId="{95E7ACC5-60BB-4040-989F-9A6B96B2EFB6}" destId="{3F180878-C80E-3947-86D4-101093E64D0B}" srcOrd="4" destOrd="0" presId="urn:microsoft.com/office/officeart/2005/8/layout/venn1"/>
    <dgm:cxn modelId="{262C0857-97EC-9449-BD90-4B8D1C679CBE}" type="presParOf" srcId="{95E7ACC5-60BB-4040-989F-9A6B96B2EFB6}" destId="{9255DFF9-B0C1-014F-A0AA-817C639B2833}" srcOrd="5" destOrd="0" presId="urn:microsoft.com/office/officeart/2005/8/layout/venn1"/>
    <dgm:cxn modelId="{90CD246C-19D8-9F4D-9B79-D8E07608F4AC}" type="presParOf" srcId="{95E7ACC5-60BB-4040-989F-9A6B96B2EFB6}" destId="{0D04C4B0-27AF-CE4B-A0B6-04EFCCB0DD5C}" srcOrd="6" destOrd="0" presId="urn:microsoft.com/office/officeart/2005/8/layout/venn1"/>
    <dgm:cxn modelId="{E2BD8D1D-64DC-BF44-B8D4-F07EF1A3C1BE}" type="presParOf" srcId="{95E7ACC5-60BB-4040-989F-9A6B96B2EFB6}" destId="{FBB7889B-D8FD-DB43-AF1B-259244A12135}" srcOrd="7" destOrd="0" presId="urn:microsoft.com/office/officeart/2005/8/layout/venn1"/>
    <dgm:cxn modelId="{63F74F09-8725-1444-B7F0-DF302B7CEAC4}" type="presParOf" srcId="{95E7ACC5-60BB-4040-989F-9A6B96B2EFB6}" destId="{2A130DC9-D2B5-484C-9217-FE82D5D3F671}" srcOrd="8" destOrd="0" presId="urn:microsoft.com/office/officeart/2005/8/layout/venn1"/>
    <dgm:cxn modelId="{455CEDC4-9920-7940-944A-479CC8D383FF}" type="presParOf" srcId="{95E7ACC5-60BB-4040-989F-9A6B96B2EFB6}" destId="{A3B19544-2343-0B44-81DA-C2CE3BA1A921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171A2-B04F-034C-ABFD-7329D9EEB9D7}">
      <dsp:nvSpPr>
        <dsp:cNvPr id="0" name=""/>
        <dsp:cNvSpPr/>
      </dsp:nvSpPr>
      <dsp:spPr>
        <a:xfrm>
          <a:off x="2226477" y="4352426"/>
          <a:ext cx="4470766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72475-0C48-CF48-8694-C938A5D9A3B2}">
      <dsp:nvSpPr>
        <dsp:cNvPr id="0" name=""/>
        <dsp:cNvSpPr/>
      </dsp:nvSpPr>
      <dsp:spPr>
        <a:xfrm>
          <a:off x="2226477" y="2793892"/>
          <a:ext cx="3829540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58B64D-6453-754A-955B-2A778E33A94E}">
      <dsp:nvSpPr>
        <dsp:cNvPr id="0" name=""/>
        <dsp:cNvSpPr/>
      </dsp:nvSpPr>
      <dsp:spPr>
        <a:xfrm>
          <a:off x="2226477" y="1235358"/>
          <a:ext cx="4470766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745421-FF77-9448-B631-4B23357534CB}">
      <dsp:nvSpPr>
        <dsp:cNvPr id="0" name=""/>
        <dsp:cNvSpPr/>
      </dsp:nvSpPr>
      <dsp:spPr>
        <a:xfrm>
          <a:off x="0" y="567414"/>
          <a:ext cx="4452954" cy="4452954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4BA91-4E52-8B44-9BA1-AF5E14A68B1C}">
      <dsp:nvSpPr>
        <dsp:cNvPr id="0" name=""/>
        <dsp:cNvSpPr/>
      </dsp:nvSpPr>
      <dsp:spPr>
        <a:xfrm>
          <a:off x="801531" y="2931933"/>
          <a:ext cx="2849890" cy="14694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01531" y="2931933"/>
        <a:ext cx="2849890" cy="1469474"/>
      </dsp:txXfrm>
    </dsp:sp>
    <dsp:sp modelId="{AF4FA8D1-3C54-C748-984E-3EC7815F6313}">
      <dsp:nvSpPr>
        <dsp:cNvPr id="0" name=""/>
        <dsp:cNvSpPr/>
      </dsp:nvSpPr>
      <dsp:spPr>
        <a:xfrm>
          <a:off x="6029300" y="567414"/>
          <a:ext cx="1335886" cy="1335886"/>
        </a:xfrm>
        <a:prstGeom prst="ellipse">
          <a:avLst/>
        </a:prstGeom>
        <a:solidFill>
          <a:schemeClr val="accent5">
            <a:tint val="50000"/>
            <a:hueOff val="5710328"/>
            <a:satOff val="-29020"/>
            <a:lumOff val="1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99404-D2BE-D84C-84DF-B5FC11DB99D2}">
      <dsp:nvSpPr>
        <dsp:cNvPr id="0" name=""/>
        <dsp:cNvSpPr/>
      </dsp:nvSpPr>
      <dsp:spPr>
        <a:xfrm>
          <a:off x="6150018" y="546668"/>
          <a:ext cx="1064061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SAXS</a:t>
          </a:r>
        </a:p>
      </dsp:txBody>
      <dsp:txXfrm>
        <a:off x="6150018" y="546668"/>
        <a:ext cx="1064061" cy="1335886"/>
      </dsp:txXfrm>
    </dsp:sp>
    <dsp:sp modelId="{A9DBD56A-7A28-CD4B-8078-1229681D7B30}">
      <dsp:nvSpPr>
        <dsp:cNvPr id="0" name=""/>
        <dsp:cNvSpPr/>
      </dsp:nvSpPr>
      <dsp:spPr>
        <a:xfrm>
          <a:off x="5388074" y="2125949"/>
          <a:ext cx="1335886" cy="1335886"/>
        </a:xfrm>
        <a:prstGeom prst="ellipse">
          <a:avLst/>
        </a:prstGeom>
        <a:solidFill>
          <a:schemeClr val="accent5">
            <a:tint val="50000"/>
            <a:hueOff val="11420656"/>
            <a:satOff val="-58041"/>
            <a:lumOff val="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0E604-F948-684F-819C-4CB07A61F4A8}">
      <dsp:nvSpPr>
        <dsp:cNvPr id="0" name=""/>
        <dsp:cNvSpPr/>
      </dsp:nvSpPr>
      <dsp:spPr>
        <a:xfrm>
          <a:off x="5481418" y="2100754"/>
          <a:ext cx="1138703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SANS</a:t>
          </a:r>
        </a:p>
      </dsp:txBody>
      <dsp:txXfrm>
        <a:off x="5481418" y="2100754"/>
        <a:ext cx="1138703" cy="1335886"/>
      </dsp:txXfrm>
    </dsp:sp>
    <dsp:sp modelId="{12C51B93-74DE-C743-A82F-037DDE769316}">
      <dsp:nvSpPr>
        <dsp:cNvPr id="0" name=""/>
        <dsp:cNvSpPr/>
      </dsp:nvSpPr>
      <dsp:spPr>
        <a:xfrm>
          <a:off x="5935240" y="3641467"/>
          <a:ext cx="1524005" cy="1421917"/>
        </a:xfrm>
        <a:prstGeom prst="ellipse">
          <a:avLst/>
        </a:prstGeom>
        <a:solidFill>
          <a:schemeClr val="accent5">
            <a:tint val="50000"/>
            <a:hueOff val="17130983"/>
            <a:satOff val="-87061"/>
            <a:lumOff val="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9A849-F267-F648-99B8-42A71FFB336F}">
      <dsp:nvSpPr>
        <dsp:cNvPr id="0" name=""/>
        <dsp:cNvSpPr/>
      </dsp:nvSpPr>
      <dsp:spPr>
        <a:xfrm>
          <a:off x="5949139" y="3631047"/>
          <a:ext cx="1540722" cy="1335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analysis</a:t>
          </a:r>
        </a:p>
      </dsp:txBody>
      <dsp:txXfrm>
        <a:off x="5949139" y="3631047"/>
        <a:ext cx="1540722" cy="1335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117DE-0D60-EC41-83DA-7FED89C55E83}">
      <dsp:nvSpPr>
        <dsp:cNvPr id="0" name=""/>
        <dsp:cNvSpPr/>
      </dsp:nvSpPr>
      <dsp:spPr>
        <a:xfrm>
          <a:off x="2757616" y="886807"/>
          <a:ext cx="1188059" cy="118805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F5FA6C-82E6-624A-BC63-F1A02B6B38B2}">
      <dsp:nvSpPr>
        <dsp:cNvPr id="0" name=""/>
        <dsp:cNvSpPr/>
      </dsp:nvSpPr>
      <dsp:spPr>
        <a:xfrm>
          <a:off x="2609108" y="0"/>
          <a:ext cx="1485074" cy="80898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Coding</a:t>
          </a:r>
        </a:p>
      </dsp:txBody>
      <dsp:txXfrm>
        <a:off x="2609108" y="0"/>
        <a:ext cx="1485074" cy="808989"/>
      </dsp:txXfrm>
    </dsp:sp>
    <dsp:sp modelId="{B8F2E850-4B21-AE4D-9A5C-51B31D23EBD7}">
      <dsp:nvSpPr>
        <dsp:cNvPr id="0" name=""/>
        <dsp:cNvSpPr/>
      </dsp:nvSpPr>
      <dsp:spPr>
        <a:xfrm>
          <a:off x="3143240" y="1109471"/>
          <a:ext cx="1188059" cy="1188059"/>
        </a:xfrm>
        <a:prstGeom prst="ellipse">
          <a:avLst/>
        </a:prstGeom>
        <a:solidFill>
          <a:schemeClr val="accent5">
            <a:alpha val="50000"/>
            <a:hueOff val="3247058"/>
            <a:satOff val="-5335"/>
            <a:lumOff val="-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F712F34-12C2-E84E-BC7E-9C4D834159B2}">
      <dsp:nvSpPr>
        <dsp:cNvPr id="0" name=""/>
        <dsp:cNvSpPr/>
      </dsp:nvSpPr>
      <dsp:spPr>
        <a:xfrm>
          <a:off x="4419414" y="770466"/>
          <a:ext cx="1407355" cy="88603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4419414" y="770466"/>
        <a:ext cx="1407355" cy="886036"/>
      </dsp:txXfrm>
    </dsp:sp>
    <dsp:sp modelId="{6A8A8995-0A87-0243-9821-DAEDD0377F8F}">
      <dsp:nvSpPr>
        <dsp:cNvPr id="0" name=""/>
        <dsp:cNvSpPr/>
      </dsp:nvSpPr>
      <dsp:spPr>
        <a:xfrm>
          <a:off x="3143240" y="1554801"/>
          <a:ext cx="1188059" cy="1188059"/>
        </a:xfrm>
        <a:prstGeom prst="ellipse">
          <a:avLst/>
        </a:prstGeom>
        <a:solidFill>
          <a:schemeClr val="accent5">
            <a:alpha val="50000"/>
            <a:hueOff val="6494115"/>
            <a:satOff val="-10671"/>
            <a:lumOff val="-82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9672560-4BF8-ED4E-9BC3-678311EBCE4F}">
      <dsp:nvSpPr>
        <dsp:cNvPr id="0" name=""/>
        <dsp:cNvSpPr/>
      </dsp:nvSpPr>
      <dsp:spPr>
        <a:xfrm>
          <a:off x="4419414" y="209181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Computer administration</a:t>
          </a:r>
        </a:p>
      </dsp:txBody>
      <dsp:txXfrm>
        <a:off x="4419414" y="2091816"/>
        <a:ext cx="1407355" cy="990049"/>
      </dsp:txXfrm>
    </dsp:sp>
    <dsp:sp modelId="{F3E5A8C2-80F8-814B-A52B-99CBF5DEFD92}">
      <dsp:nvSpPr>
        <dsp:cNvPr id="0" name=""/>
        <dsp:cNvSpPr/>
      </dsp:nvSpPr>
      <dsp:spPr>
        <a:xfrm>
          <a:off x="2757616" y="1777851"/>
          <a:ext cx="1188059" cy="1188059"/>
        </a:xfrm>
        <a:prstGeom prst="ellipse">
          <a:avLst/>
        </a:prstGeom>
        <a:solidFill>
          <a:schemeClr val="accent5">
            <a:alpha val="50000"/>
            <a:hueOff val="9741173"/>
            <a:satOff val="-16006"/>
            <a:lumOff val="-1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31D30FA-2789-134B-8708-EBF435C9713B}">
      <dsp:nvSpPr>
        <dsp:cNvPr id="0" name=""/>
        <dsp:cNvSpPr/>
      </dsp:nvSpPr>
      <dsp:spPr>
        <a:xfrm>
          <a:off x="2609108" y="3043343"/>
          <a:ext cx="1485074" cy="80898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Project management </a:t>
          </a:r>
        </a:p>
      </dsp:txBody>
      <dsp:txXfrm>
        <a:off x="2609108" y="3043343"/>
        <a:ext cx="1485074" cy="808989"/>
      </dsp:txXfrm>
    </dsp:sp>
    <dsp:sp modelId="{AB5A0EDF-AAB2-E14F-8B90-02F065D83D5D}">
      <dsp:nvSpPr>
        <dsp:cNvPr id="0" name=""/>
        <dsp:cNvSpPr/>
      </dsp:nvSpPr>
      <dsp:spPr>
        <a:xfrm>
          <a:off x="2371991" y="1554801"/>
          <a:ext cx="1188059" cy="1188059"/>
        </a:xfrm>
        <a:prstGeom prst="ellipse">
          <a:avLst/>
        </a:prstGeom>
        <a:solidFill>
          <a:schemeClr val="accent5">
            <a:alpha val="50000"/>
            <a:hueOff val="12988230"/>
            <a:satOff val="-21342"/>
            <a:lumOff val="-16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96387C9-833F-C74B-AC3A-BB6A264FC367}">
      <dsp:nvSpPr>
        <dsp:cNvPr id="0" name=""/>
        <dsp:cNvSpPr/>
      </dsp:nvSpPr>
      <dsp:spPr>
        <a:xfrm>
          <a:off x="876522" y="209181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Documentation and tutorials</a:t>
          </a:r>
        </a:p>
      </dsp:txBody>
      <dsp:txXfrm>
        <a:off x="876522" y="2091816"/>
        <a:ext cx="1407355" cy="990049"/>
      </dsp:txXfrm>
    </dsp:sp>
    <dsp:sp modelId="{04397997-848B-984E-BF00-1C4B5E6676C8}">
      <dsp:nvSpPr>
        <dsp:cNvPr id="0" name=""/>
        <dsp:cNvSpPr/>
      </dsp:nvSpPr>
      <dsp:spPr>
        <a:xfrm>
          <a:off x="2371991" y="1109471"/>
          <a:ext cx="1188059" cy="1188059"/>
        </a:xfrm>
        <a:prstGeom prst="ellipse">
          <a:avLst/>
        </a:prstGeom>
        <a:solidFill>
          <a:schemeClr val="accent5">
            <a:alpha val="50000"/>
            <a:hueOff val="16235288"/>
            <a:satOff val="-26677"/>
            <a:lumOff val="-205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D08D9C6-699A-1F40-A9AB-7A2BDDAA46B8}">
      <dsp:nvSpPr>
        <dsp:cNvPr id="0" name=""/>
        <dsp:cNvSpPr/>
      </dsp:nvSpPr>
      <dsp:spPr>
        <a:xfrm>
          <a:off x="876522" y="770466"/>
          <a:ext cx="1407355" cy="9900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Education and outreach</a:t>
          </a:r>
        </a:p>
      </dsp:txBody>
      <dsp:txXfrm>
        <a:off x="876522" y="770466"/>
        <a:ext cx="1407355" cy="9900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117DE-0D60-EC41-83DA-7FED89C55E83}">
      <dsp:nvSpPr>
        <dsp:cNvPr id="0" name=""/>
        <dsp:cNvSpPr/>
      </dsp:nvSpPr>
      <dsp:spPr>
        <a:xfrm>
          <a:off x="2677487" y="1097914"/>
          <a:ext cx="1348316" cy="13483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AF5FA6C-82E6-624A-BC63-F1A02B6B38B2}">
      <dsp:nvSpPr>
        <dsp:cNvPr id="0" name=""/>
        <dsp:cNvSpPr/>
      </dsp:nvSpPr>
      <dsp:spPr>
        <a:xfrm>
          <a:off x="2569622" y="0"/>
          <a:ext cx="1564047" cy="9052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Physics</a:t>
          </a:r>
        </a:p>
      </dsp:txBody>
      <dsp:txXfrm>
        <a:off x="2569622" y="0"/>
        <a:ext cx="1564047" cy="905298"/>
      </dsp:txXfrm>
    </dsp:sp>
    <dsp:sp modelId="{A7AA130D-F7DE-CD45-A6D0-579B4ED32A03}">
      <dsp:nvSpPr>
        <dsp:cNvPr id="0" name=""/>
        <dsp:cNvSpPr/>
      </dsp:nvSpPr>
      <dsp:spPr>
        <a:xfrm>
          <a:off x="3190387" y="1470435"/>
          <a:ext cx="1348316" cy="1348316"/>
        </a:xfrm>
        <a:prstGeom prst="ellipse">
          <a:avLst/>
        </a:prstGeom>
        <a:solidFill>
          <a:schemeClr val="accent4">
            <a:alpha val="50000"/>
            <a:hueOff val="-1976486"/>
            <a:satOff val="0"/>
            <a:lumOff val="7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0DF3DE3-EDB2-BA49-B7E8-3F8E1E6B1ABA}">
      <dsp:nvSpPr>
        <dsp:cNvPr id="0" name=""/>
        <dsp:cNvSpPr/>
      </dsp:nvSpPr>
      <dsp:spPr>
        <a:xfrm>
          <a:off x="4646029" y="1194223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Chemistry</a:t>
          </a:r>
        </a:p>
      </dsp:txBody>
      <dsp:txXfrm>
        <a:off x="4646029" y="1194223"/>
        <a:ext cx="1402249" cy="982344"/>
      </dsp:txXfrm>
    </dsp:sp>
    <dsp:sp modelId="{3F180878-C80E-3947-86D4-101093E64D0B}">
      <dsp:nvSpPr>
        <dsp:cNvPr id="0" name=""/>
        <dsp:cNvSpPr/>
      </dsp:nvSpPr>
      <dsp:spPr>
        <a:xfrm>
          <a:off x="2994611" y="2073710"/>
          <a:ext cx="1348316" cy="1348316"/>
        </a:xfrm>
        <a:prstGeom prst="ellipse">
          <a:avLst/>
        </a:prstGeom>
        <a:solidFill>
          <a:schemeClr val="accent4">
            <a:alpha val="50000"/>
            <a:hueOff val="-3952971"/>
            <a:satOff val="0"/>
            <a:lumOff val="1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255DFF9-B0C1-014F-A0AA-817C639B2833}">
      <dsp:nvSpPr>
        <dsp:cNvPr id="0" name=""/>
        <dsp:cNvSpPr/>
      </dsp:nvSpPr>
      <dsp:spPr>
        <a:xfrm>
          <a:off x="4430299" y="2869988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Structural Biology</a:t>
          </a:r>
        </a:p>
      </dsp:txBody>
      <dsp:txXfrm>
        <a:off x="4430299" y="2869988"/>
        <a:ext cx="1402249" cy="982344"/>
      </dsp:txXfrm>
    </dsp:sp>
    <dsp:sp modelId="{0D04C4B0-27AF-CE4B-A0B6-04EFCCB0DD5C}">
      <dsp:nvSpPr>
        <dsp:cNvPr id="0" name=""/>
        <dsp:cNvSpPr/>
      </dsp:nvSpPr>
      <dsp:spPr>
        <a:xfrm>
          <a:off x="2360363" y="2073710"/>
          <a:ext cx="1348316" cy="1348316"/>
        </a:xfrm>
        <a:prstGeom prst="ellipse">
          <a:avLst/>
        </a:prstGeom>
        <a:solidFill>
          <a:schemeClr val="accent4">
            <a:alpha val="50000"/>
            <a:hueOff val="-5929457"/>
            <a:satOff val="0"/>
            <a:lumOff val="22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BB7889B-D8FD-DB43-AF1B-259244A12135}">
      <dsp:nvSpPr>
        <dsp:cNvPr id="0" name=""/>
        <dsp:cNvSpPr/>
      </dsp:nvSpPr>
      <dsp:spPr>
        <a:xfrm>
          <a:off x="870743" y="2869988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Computer Science</a:t>
          </a:r>
        </a:p>
      </dsp:txBody>
      <dsp:txXfrm>
        <a:off x="870743" y="2869988"/>
        <a:ext cx="1402249" cy="982344"/>
      </dsp:txXfrm>
    </dsp:sp>
    <dsp:sp modelId="{2A130DC9-D2B5-484C-9217-FE82D5D3F671}">
      <dsp:nvSpPr>
        <dsp:cNvPr id="0" name=""/>
        <dsp:cNvSpPr/>
      </dsp:nvSpPr>
      <dsp:spPr>
        <a:xfrm>
          <a:off x="2164588" y="1470435"/>
          <a:ext cx="1348316" cy="1348316"/>
        </a:xfrm>
        <a:prstGeom prst="ellipse">
          <a:avLst/>
        </a:prstGeom>
        <a:solidFill>
          <a:schemeClr val="accent4">
            <a:alpha val="50000"/>
            <a:hueOff val="-7905942"/>
            <a:satOff val="0"/>
            <a:lumOff val="3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3B19544-2343-0B44-81DA-C2CE3BA1A921}">
      <dsp:nvSpPr>
        <dsp:cNvPr id="0" name=""/>
        <dsp:cNvSpPr/>
      </dsp:nvSpPr>
      <dsp:spPr>
        <a:xfrm>
          <a:off x="655012" y="1194223"/>
          <a:ext cx="1402249" cy="9823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Math/Statistics</a:t>
          </a:r>
        </a:p>
      </dsp:txBody>
      <dsp:txXfrm>
        <a:off x="655012" y="1194223"/>
        <a:ext cx="1402249" cy="982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2020-06-22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partictular</a:t>
            </a:r>
            <a:r>
              <a:rPr lang="sv-SE" dirty="0"/>
              <a:t> </a:t>
            </a:r>
            <a:r>
              <a:rPr lang="sv-SE" dirty="0" err="1"/>
              <a:t>challange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presentation is to </a:t>
            </a:r>
            <a:r>
              <a:rPr lang="sv-SE" dirty="0" err="1"/>
              <a:t>provide</a:t>
            </a:r>
            <a:r>
              <a:rPr lang="sv-SE" dirty="0"/>
              <a:t> </a:t>
            </a:r>
            <a:r>
              <a:rPr lang="sv-SE" dirty="0" err="1"/>
              <a:t>enough</a:t>
            </a:r>
            <a:r>
              <a:rPr lang="sv-SE" dirty="0"/>
              <a:t> </a:t>
            </a:r>
            <a:r>
              <a:rPr lang="sv-SE" dirty="0" err="1"/>
              <a:t>background</a:t>
            </a:r>
            <a:r>
              <a:rPr lang="sv-SE" dirty="0"/>
              <a:t> information to the understand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is </a:t>
            </a:r>
            <a:r>
              <a:rPr lang="sv-SE" dirty="0" err="1"/>
              <a:t>good</a:t>
            </a:r>
            <a:r>
              <a:rPr lang="sv-SE" dirty="0"/>
              <a:t> for. </a:t>
            </a:r>
            <a:r>
              <a:rPr lang="sv-SE" dirty="0" err="1"/>
              <a:t>I’ve</a:t>
            </a:r>
            <a:r>
              <a:rPr lang="sv-SE" dirty="0"/>
              <a:t> </a:t>
            </a:r>
            <a:r>
              <a:rPr lang="sv-SE" dirty="0" err="1"/>
              <a:t>watched</a:t>
            </a:r>
            <a:r>
              <a:rPr lang="sv-SE" dirty="0"/>
              <a:t> </a:t>
            </a:r>
            <a:r>
              <a:rPr lang="sv-SE" dirty="0" err="1"/>
              <a:t>few</a:t>
            </a:r>
            <a:r>
              <a:rPr lang="sv-SE" dirty="0"/>
              <a:t> </a:t>
            </a:r>
            <a:r>
              <a:rPr lang="sv-SE" dirty="0" err="1"/>
              <a:t>prievious</a:t>
            </a:r>
            <a:r>
              <a:rPr lang="sv-SE" dirty="0"/>
              <a:t> </a:t>
            </a:r>
            <a:r>
              <a:rPr lang="sv-SE" dirty="0" err="1"/>
              <a:t>webinars</a:t>
            </a:r>
            <a:r>
              <a:rPr lang="sv-SE" dirty="0"/>
              <a:t> from the series and I </a:t>
            </a:r>
            <a:r>
              <a:rPr lang="sv-SE" dirty="0" err="1"/>
              <a:t>assume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 </a:t>
            </a:r>
            <a:r>
              <a:rPr lang="sv-SE" dirty="0" err="1"/>
              <a:t>audience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simillar</a:t>
            </a:r>
            <a:r>
              <a:rPr lang="sv-SE" dirty="0"/>
              <a:t> and </a:t>
            </a:r>
            <a:r>
              <a:rPr lang="sv-SE" dirty="0" err="1"/>
              <a:t>therefore</a:t>
            </a:r>
            <a:r>
              <a:rPr lang="sv-SE" dirty="0"/>
              <a:t> </a:t>
            </a:r>
            <a:r>
              <a:rPr lang="sv-SE" dirty="0" err="1"/>
              <a:t>selected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contentent</a:t>
            </a:r>
            <a:r>
              <a:rPr lang="sv-SE" dirty="0"/>
              <a:t>. I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to </a:t>
            </a:r>
            <a:r>
              <a:rPr lang="sv-SE" dirty="0" err="1"/>
              <a:t>clain</a:t>
            </a:r>
            <a:r>
              <a:rPr lang="sv-SE" dirty="0"/>
              <a:t> </a:t>
            </a:r>
            <a:r>
              <a:rPr lang="sv-SE" dirty="0" err="1"/>
              <a:t>thoiught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I </a:t>
            </a:r>
            <a:r>
              <a:rPr lang="sv-SE" dirty="0" err="1"/>
              <a:t>won’t</a:t>
            </a:r>
            <a:r>
              <a:rPr lang="sv-SE" dirty="0"/>
              <a:t> be </a:t>
            </a:r>
            <a:r>
              <a:rPr lang="sv-SE" dirty="0" err="1"/>
              <a:t>able</a:t>
            </a:r>
            <a:r>
              <a:rPr lang="sv-SE" dirty="0"/>
              <a:t> to cover </a:t>
            </a:r>
            <a:r>
              <a:rPr lang="sv-SE" dirty="0" err="1"/>
              <a:t>alll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topics</a:t>
            </a:r>
            <a:r>
              <a:rPr lang="sv-SE" dirty="0"/>
              <a:t> in a </a:t>
            </a:r>
            <a:r>
              <a:rPr lang="sv-SE" dirty="0" err="1"/>
              <a:t>great</a:t>
            </a:r>
            <a:r>
              <a:rPr lang="sv-SE" dirty="0"/>
              <a:t> </a:t>
            </a:r>
            <a:r>
              <a:rPr lang="sv-SE" dirty="0" err="1"/>
              <a:t>detail</a:t>
            </a:r>
            <a:r>
              <a:rPr lang="sv-SE" dirty="0"/>
              <a:t>. The </a:t>
            </a:r>
            <a:r>
              <a:rPr lang="sv-SE" dirty="0" err="1"/>
              <a:t>main</a:t>
            </a:r>
            <a:r>
              <a:rPr lang="sv-SE" dirty="0"/>
              <a:t> </a:t>
            </a:r>
            <a:r>
              <a:rPr lang="sv-SE" dirty="0" err="1"/>
              <a:t>topic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presentation is </a:t>
            </a:r>
            <a:r>
              <a:rPr lang="sv-SE" dirty="0" err="1"/>
              <a:t>SasView</a:t>
            </a:r>
            <a:r>
              <a:rPr lang="sv-SE" dirty="0"/>
              <a:t>, </a:t>
            </a:r>
            <a:r>
              <a:rPr lang="sv-SE" dirty="0" err="1"/>
              <a:t>however</a:t>
            </a:r>
            <a:r>
              <a:rPr lang="sv-SE" dirty="0"/>
              <a:t> it </a:t>
            </a:r>
            <a:r>
              <a:rPr lang="sv-SE" dirty="0" err="1"/>
              <a:t>cannot</a:t>
            </a:r>
            <a:r>
              <a:rPr lang="sv-SE" dirty="0"/>
              <a:t> be </a:t>
            </a:r>
            <a:r>
              <a:rPr lang="sv-SE" dirty="0" err="1"/>
              <a:t>discussed</a:t>
            </a:r>
            <a:r>
              <a:rPr lang="sv-SE" dirty="0"/>
              <a:t> for general </a:t>
            </a:r>
            <a:r>
              <a:rPr lang="sv-SE" dirty="0" err="1"/>
              <a:t>audience</a:t>
            </a:r>
            <a:r>
              <a:rPr lang="sv-SE" dirty="0"/>
              <a:t> </a:t>
            </a:r>
            <a:r>
              <a:rPr lang="sv-SE" dirty="0" err="1"/>
              <a:t>without</a:t>
            </a:r>
            <a:r>
              <a:rPr lang="sv-SE" dirty="0"/>
              <a:t> </a:t>
            </a:r>
            <a:r>
              <a:rPr lang="sv-SE" dirty="0" err="1"/>
              <a:t>introducing</a:t>
            </a:r>
            <a:r>
              <a:rPr lang="sv-S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767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783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6032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For </a:t>
            </a:r>
            <a:r>
              <a:rPr lang="sv-SE" dirty="0" err="1"/>
              <a:t>any</a:t>
            </a:r>
            <a:r>
              <a:rPr lang="sv-SE" dirty="0"/>
              <a:t> multi-</a:t>
            </a:r>
            <a:r>
              <a:rPr lang="sv-SE" dirty="0" err="1"/>
              <a:t>phase</a:t>
            </a:r>
            <a:r>
              <a:rPr lang="sv-SE" dirty="0"/>
              <a:t> system, i.e. </a:t>
            </a:r>
            <a:r>
              <a:rPr lang="sv-SE" dirty="0" err="1"/>
              <a:t>any</a:t>
            </a:r>
            <a:r>
              <a:rPr lang="sv-SE" dirty="0"/>
              <a:t> system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contains</a:t>
            </a:r>
            <a:r>
              <a:rPr lang="sv-SE" dirty="0"/>
              <a:t> regions </a:t>
            </a:r>
            <a:r>
              <a:rPr lang="sv-SE" dirty="0" err="1"/>
              <a:t>with</a:t>
            </a:r>
            <a:r>
              <a:rPr lang="sv-SE" dirty="0"/>
              <a:t> different </a:t>
            </a:r>
            <a:r>
              <a:rPr lang="sv-SE" dirty="0" err="1"/>
              <a:t>scattering</a:t>
            </a:r>
            <a:r>
              <a:rPr lang="sv-SE" dirty="0"/>
              <a:t> </a:t>
            </a:r>
            <a:r>
              <a:rPr lang="sv-SE" dirty="0" err="1"/>
              <a:t>length</a:t>
            </a:r>
            <a:r>
              <a:rPr lang="sv-SE" dirty="0"/>
              <a:t> </a:t>
            </a:r>
            <a:r>
              <a:rPr lang="sv-SE" dirty="0" err="1"/>
              <a:t>densities</a:t>
            </a:r>
            <a:r>
              <a:rPr lang="sv-SE" dirty="0"/>
              <a:t> (SLD), the integral over all $</a:t>
            </a:r>
            <a:r>
              <a:rPr lang="sv-SE" dirty="0" err="1"/>
              <a:t>vec</a:t>
            </a:r>
            <a:r>
              <a:rPr lang="sv-SE" dirty="0"/>
              <a:t>{q}$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appropriately</a:t>
            </a:r>
            <a:r>
              <a:rPr lang="sv-SE" dirty="0"/>
              <a:t> </a:t>
            </a:r>
            <a:r>
              <a:rPr lang="sv-SE" dirty="0" err="1"/>
              <a:t>dimensionally-weighted</a:t>
            </a:r>
            <a:r>
              <a:rPr lang="sv-SE" dirty="0"/>
              <a:t> </a:t>
            </a:r>
            <a:r>
              <a:rPr lang="sv-SE" dirty="0" err="1"/>
              <a:t>scattering</a:t>
            </a:r>
            <a:r>
              <a:rPr lang="sv-SE" dirty="0"/>
              <a:t> cross-</a:t>
            </a:r>
            <a:r>
              <a:rPr lang="sv-SE" dirty="0" err="1"/>
              <a:t>section</a:t>
            </a:r>
            <a:r>
              <a:rPr lang="sv-SE" dirty="0"/>
              <a:t> (</a:t>
            </a:r>
            <a:r>
              <a:rPr lang="sv-SE" dirty="0" err="1"/>
              <a:t>ie</a:t>
            </a:r>
            <a:r>
              <a:rPr lang="sv-SE" dirty="0"/>
              <a:t>, '</a:t>
            </a:r>
            <a:r>
              <a:rPr lang="sv-SE" dirty="0" err="1"/>
              <a:t>intensity</a:t>
            </a:r>
            <a:r>
              <a:rPr lang="sv-SE" dirty="0"/>
              <a:t>', $I(</a:t>
            </a:r>
            <a:r>
              <a:rPr lang="sv-SE" dirty="0" err="1"/>
              <a:t>vec</a:t>
            </a:r>
            <a:r>
              <a:rPr lang="sv-SE" dirty="0"/>
              <a:t>{q})$ in absolute </a:t>
            </a:r>
            <a:r>
              <a:rPr lang="sv-SE" dirty="0" err="1"/>
              <a:t>units</a:t>
            </a:r>
            <a:r>
              <a:rPr lang="sv-SE" dirty="0"/>
              <a:t>) is a </a:t>
            </a:r>
            <a:r>
              <a:rPr lang="sv-SE" i="1" dirty="0" err="1"/>
              <a:t>constant</a:t>
            </a:r>
            <a:r>
              <a:rPr lang="sv-SE" dirty="0"/>
              <a:t> </a:t>
            </a:r>
            <a:r>
              <a:rPr lang="sv-SE" dirty="0" err="1"/>
              <a:t>directly</a:t>
            </a:r>
            <a:r>
              <a:rPr lang="sv-SE" dirty="0"/>
              <a:t> proportional to the </a:t>
            </a:r>
            <a:r>
              <a:rPr lang="sv-SE" dirty="0" err="1"/>
              <a:t>mean-square</a:t>
            </a:r>
            <a:r>
              <a:rPr lang="sv-SE" dirty="0"/>
              <a:t> </a:t>
            </a:r>
            <a:r>
              <a:rPr lang="sv-SE" dirty="0" err="1"/>
              <a:t>average</a:t>
            </a:r>
            <a:r>
              <a:rPr lang="sv-SE" dirty="0"/>
              <a:t> </a:t>
            </a:r>
            <a:r>
              <a:rPr lang="sv-SE" dirty="0" err="1"/>
              <a:t>fluctuation</a:t>
            </a:r>
            <a:r>
              <a:rPr lang="sv-SE" dirty="0"/>
              <a:t> (SLD) and the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composition</a:t>
            </a:r>
            <a:r>
              <a:rPr lang="sv-SE" dirty="0"/>
              <a:t>. </a:t>
            </a:r>
            <a:r>
              <a:rPr lang="sv-SE" dirty="0" err="1"/>
              <a:t>Usefully</a:t>
            </a:r>
            <a:r>
              <a:rPr lang="sv-SE" dirty="0"/>
              <a:t>,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 is </a:t>
            </a:r>
            <a:r>
              <a:rPr lang="sv-SE" i="1" dirty="0"/>
              <a:t>independent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sizes</a:t>
            </a:r>
            <a:r>
              <a:rPr lang="sv-SE" dirty="0"/>
              <a:t>, </a:t>
            </a:r>
            <a:r>
              <a:rPr lang="sv-SE" dirty="0" err="1"/>
              <a:t>shapes</a:t>
            </a:r>
            <a:r>
              <a:rPr lang="sv-SE" dirty="0"/>
              <a:t>, or </a:t>
            </a:r>
            <a:r>
              <a:rPr lang="sv-SE" dirty="0" err="1"/>
              <a:t>interactions</a:t>
            </a:r>
            <a:r>
              <a:rPr lang="sv-SE" dirty="0"/>
              <a:t>, or,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generally</a:t>
            </a:r>
            <a:r>
              <a:rPr lang="sv-SE" dirty="0"/>
              <a:t>, the arrangement,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domains</a:t>
            </a:r>
            <a:r>
              <a:rPr lang="sv-SE" dirty="0"/>
              <a:t> (i.e. it is </a:t>
            </a:r>
            <a:r>
              <a:rPr lang="sv-SE" b="1" dirty="0"/>
              <a:t>invariant</a:t>
            </a:r>
            <a:r>
              <a:rPr lang="sv-SE" dirty="0"/>
              <a:t>) </a:t>
            </a:r>
            <a:r>
              <a:rPr lang="sv-SE" i="1" dirty="0" err="1"/>
              <a:t>provided</a:t>
            </a:r>
            <a:r>
              <a:rPr lang="sv-SE" i="1" dirty="0"/>
              <a:t> the system is </a:t>
            </a:r>
            <a:r>
              <a:rPr lang="sv-SE" i="1" dirty="0" err="1"/>
              <a:t>incompressible</a:t>
            </a:r>
            <a:r>
              <a:rPr lang="sv-SE" dirty="0"/>
              <a:t> (</a:t>
            </a:r>
            <a:r>
              <a:rPr lang="sv-SE" dirty="0" err="1"/>
              <a:t>i.e</a:t>
            </a:r>
            <a:r>
              <a:rPr lang="sv-SE" dirty="0"/>
              <a:t>, the relative </a:t>
            </a:r>
            <a:r>
              <a:rPr lang="sv-SE" dirty="0" err="1"/>
              <a:t>volume</a:t>
            </a:r>
            <a:r>
              <a:rPr lang="sv-SE" dirty="0"/>
              <a:t> </a:t>
            </a:r>
            <a:r>
              <a:rPr lang="sv-SE" dirty="0" err="1"/>
              <a:t>fractions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phases</a:t>
            </a:r>
            <a:r>
              <a:rPr lang="sv-SE" dirty="0"/>
              <a:t> do not </a:t>
            </a:r>
            <a:r>
              <a:rPr lang="sv-SE" dirty="0" err="1"/>
              <a:t>change</a:t>
            </a:r>
            <a:r>
              <a:rPr lang="sv-SE" dirty="0"/>
              <a:t>). For the purposes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discussion</a:t>
            </a:r>
            <a:r>
              <a:rPr lang="sv-SE" dirty="0"/>
              <a:t>, a </a:t>
            </a:r>
            <a:r>
              <a:rPr lang="sv-SE" dirty="0" err="1"/>
              <a:t>phase</a:t>
            </a:r>
            <a:r>
              <a:rPr lang="sv-SE" dirty="0"/>
              <a:t> is </a:t>
            </a:r>
            <a:r>
              <a:rPr lang="sv-SE" dirty="0" err="1"/>
              <a:t>any</a:t>
            </a:r>
            <a:r>
              <a:rPr lang="sv-SE" dirty="0"/>
              <a:t> portion </a:t>
            </a:r>
            <a:r>
              <a:rPr lang="sv-SE" dirty="0" err="1"/>
              <a:t>of</a:t>
            </a:r>
            <a:r>
              <a:rPr lang="sv-SE" dirty="0"/>
              <a:t> the material </a:t>
            </a:r>
            <a:r>
              <a:rPr lang="sv-SE" dirty="0" err="1"/>
              <a:t>which</a:t>
            </a:r>
            <a:r>
              <a:rPr lang="sv-SE" dirty="0"/>
              <a:t> has a SLD </a:t>
            </a:r>
            <a:r>
              <a:rPr lang="sv-SE" dirty="0" err="1"/>
              <a:t>that</a:t>
            </a:r>
            <a:r>
              <a:rPr lang="sv-SE" dirty="0"/>
              <a:t> is </a:t>
            </a:r>
            <a:r>
              <a:rPr lang="sv-SE" dirty="0" err="1"/>
              <a:t>distinctly</a:t>
            </a:r>
            <a:r>
              <a:rPr lang="sv-SE" dirty="0"/>
              <a:t> different from the </a:t>
            </a:r>
            <a:r>
              <a:rPr lang="sv-SE" dirty="0" err="1"/>
              <a:t>average</a:t>
            </a:r>
            <a:r>
              <a:rPr lang="sv-SE" dirty="0"/>
              <a:t> SLD </a:t>
            </a:r>
            <a:r>
              <a:rPr lang="sv-SE" dirty="0" err="1"/>
              <a:t>of</a:t>
            </a:r>
            <a:r>
              <a:rPr lang="sv-SE" dirty="0"/>
              <a:t> the material.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constant</a:t>
            </a:r>
            <a:r>
              <a:rPr lang="sv-SE" dirty="0"/>
              <a:t> is </a:t>
            </a:r>
            <a:r>
              <a:rPr lang="sv-SE" dirty="0" err="1"/>
              <a:t>known</a:t>
            </a:r>
            <a:r>
              <a:rPr lang="sv-SE" dirty="0"/>
              <a:t> as the </a:t>
            </a:r>
            <a:r>
              <a:rPr lang="sv-SE" i="1" dirty="0" err="1"/>
              <a:t>Scattering</a:t>
            </a:r>
            <a:r>
              <a:rPr lang="sv-SE" i="1" dirty="0"/>
              <a:t> Invariant</a:t>
            </a:r>
            <a:r>
              <a:rPr lang="sv-SE" dirty="0"/>
              <a:t>, the </a:t>
            </a:r>
            <a:r>
              <a:rPr lang="sv-SE" i="1" dirty="0" err="1"/>
              <a:t>Porod</a:t>
            </a:r>
            <a:r>
              <a:rPr lang="sv-SE" i="1" dirty="0"/>
              <a:t> Invariant</a:t>
            </a:r>
            <a:r>
              <a:rPr lang="sv-SE" dirty="0"/>
              <a:t>, or </a:t>
            </a:r>
            <a:r>
              <a:rPr lang="sv-SE" dirty="0" err="1"/>
              <a:t>simply</a:t>
            </a:r>
            <a:r>
              <a:rPr lang="sv-SE" dirty="0"/>
              <a:t> as the </a:t>
            </a:r>
            <a:r>
              <a:rPr lang="sv-SE" i="1" dirty="0"/>
              <a:t>Invariant</a:t>
            </a:r>
            <a:r>
              <a:rPr lang="sv-SE" dirty="0"/>
              <a:t>, $Q^*$.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99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EF177138-95E5-674B-B010-143A8CD1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38859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5CE429DE-35D4-F144-9881-2C3DD8AB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0395" y="6096663"/>
            <a:ext cx="1241068" cy="365125"/>
          </a:xfrm>
        </p:spPr>
        <p:txBody>
          <a:bodyPr/>
          <a:lstStyle>
            <a:lvl1pPr>
              <a:defRPr sz="1200"/>
            </a:lvl1pPr>
          </a:lstStyle>
          <a:p>
            <a:fld id="{18896B66-0B3A-474C-9C9C-E4F07B1F5DAD}" type="datetime1">
              <a:rPr lang="sv-SE" smtClean="0"/>
              <a:pPr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1627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PRESENTATION </a:t>
            </a:r>
            <a:r>
              <a:rPr lang="sv-SE" dirty="0" err="1"/>
              <a:t>TITLe</a:t>
            </a:r>
            <a:r>
              <a:rPr lang="sv-SE" dirty="0"/>
              <a:t>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tshållare för datum 3">
            <a:extLst>
              <a:ext uri="{FF2B5EF4-FFF2-40B4-BE49-F238E27FC236}">
                <a16:creationId xmlns:a16="http://schemas.microsoft.com/office/drawing/2014/main" id="{04D3287D-3E21-D845-8766-C307E676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00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58775" indent="-2159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2865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54C1432-4F85-1F42-8016-9B83B89C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975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39750" indent="-19685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F91A8E7B-C629-D343-8A83-7EB0ADF6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 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5D496E45-863B-704B-B14F-5E0F5857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8F5BB748-C0D0-CB4F-BA93-7488E4BA7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Image </a:t>
            </a:r>
            <a:r>
              <a:rPr lang="sv-SE" dirty="0" err="1"/>
              <a:t>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2020-06-22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69" r:id="rId5"/>
    <p:sldLayoutId id="2147483650" r:id="rId6"/>
    <p:sldLayoutId id="2147483668" r:id="rId7"/>
    <p:sldLayoutId id="2147483662" r:id="rId8"/>
    <p:sldLayoutId id="2147483664" r:id="rId9"/>
    <p:sldLayoutId id="2147483663" r:id="rId10"/>
    <p:sldLayoutId id="2147483666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view.org/" TargetMode="External"/><Relationship Id="rId2" Type="http://schemas.openxmlformats.org/officeDocument/2006/relationships/hyperlink" Target="https://github.com/SasView/documents/blob/master/Training/SasView_Boot_Camp/syllabus.md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jpg"/><Relationship Id="rId4" Type="http://schemas.openxmlformats.org/officeDocument/2006/relationships/hyperlink" Target="mailto:users@sasview.or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/>
              <a:t>Small </a:t>
            </a:r>
            <a:r>
              <a:rPr lang="sv-SE" b="1" dirty="0" err="1"/>
              <a:t>Angle</a:t>
            </a:r>
            <a:r>
              <a:rPr lang="sv-SE" b="1" dirty="0"/>
              <a:t> </a:t>
            </a:r>
            <a:r>
              <a:rPr lang="sv-SE" b="1" dirty="0" err="1"/>
              <a:t>Scattering</a:t>
            </a:r>
            <a:r>
              <a:rPr lang="sv-SE" b="1" dirty="0"/>
              <a:t> Data </a:t>
            </a:r>
            <a:r>
              <a:rPr lang="sv-SE" b="1" dirty="0" err="1"/>
              <a:t>Analysis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</a:t>
            </a:r>
            <a:r>
              <a:rPr lang="sv-SE" b="1" dirty="0" err="1"/>
              <a:t>SasView</a:t>
            </a:r>
            <a:endParaRPr lang="sv-SE" b="1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918" y="3883393"/>
            <a:ext cx="9678388" cy="921363"/>
          </a:xfrm>
        </p:spPr>
        <p:txBody>
          <a:bodyPr/>
          <a:lstStyle/>
          <a:p>
            <a:r>
              <a:rPr lang="en-GB" dirty="0"/>
              <a:t>What </a:t>
            </a:r>
            <a:r>
              <a:rPr lang="en-GB" dirty="0" err="1"/>
              <a:t>SasView</a:t>
            </a:r>
            <a:r>
              <a:rPr lang="en-GB" dirty="0"/>
              <a:t> can do for you and what you can do for </a:t>
            </a:r>
            <a:r>
              <a:rPr lang="en-GB" dirty="0" err="1"/>
              <a:t>SasView</a:t>
            </a:r>
            <a:r>
              <a:rPr lang="en-GB" dirty="0"/>
              <a:t>?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26DA0E2-82BB-493E-9B68-2D93A245C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PRESENTED BY WOJCIECH (WOJTEK) </a:t>
            </a:r>
            <a:r>
              <a:rPr lang="en-GB" dirty="0" err="1"/>
              <a:t>Potrzebowski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930395" y="6117873"/>
            <a:ext cx="3215183" cy="459883"/>
          </a:xfrm>
        </p:spPr>
        <p:txBody>
          <a:bodyPr/>
          <a:lstStyle/>
          <a:p>
            <a:fld id="{18896B66-0B3A-474C-9C9C-E4F07B1F5DAD}" type="datetime1">
              <a:rPr lang="sv-SE" sz="1200" b="1">
                <a:solidFill>
                  <a:schemeClr val="bg1"/>
                </a:solidFill>
              </a:rPr>
              <a:pPr/>
              <a:t>2020-06-22</a:t>
            </a:fld>
            <a:endParaRPr lang="en-GB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7B46-2F83-D44F-9589-DDB49D78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model is crucial for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4CED2-88D5-A442-87E6-0413FA5B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10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B4BFB8B-ED4E-364C-8767-B6661A52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/>
              <p:nvPr/>
            </p:nvSpPr>
            <p:spPr>
              <a:xfrm>
                <a:off x="474134" y="1417266"/>
                <a:ext cx="61524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666666"/>
                  </a:solidFill>
                </a:endParaRP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n</a:t>
                </a:r>
                <a:r>
                  <a:rPr lang="en-US" sz="2400" dirty="0">
                    <a:solidFill>
                      <a:srgbClr val="666666"/>
                    </a:solidFill>
                  </a:rPr>
                  <a:t> is the number density of particles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F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form factor (particle shape)</a:t>
                </a:r>
              </a:p>
              <a:p>
                <a:pPr algn="l"/>
                <a:r>
                  <a:rPr lang="en-US" sz="2400" i="1" dirty="0">
                    <a:solidFill>
                      <a:srgbClr val="666666"/>
                    </a:solidFill>
                  </a:rPr>
                  <a:t>S</a:t>
                </a:r>
                <a:r>
                  <a:rPr lang="en-US" sz="2400" dirty="0">
                    <a:solidFill>
                      <a:srgbClr val="666666"/>
                    </a:solidFill>
                  </a:rPr>
                  <a:t>(</a:t>
                </a:r>
                <a:r>
                  <a:rPr lang="en-US" sz="2400" i="1" dirty="0">
                    <a:solidFill>
                      <a:srgbClr val="666666"/>
                    </a:solidFill>
                  </a:rPr>
                  <a:t>q</a:t>
                </a:r>
                <a:r>
                  <a:rPr lang="en-US" sz="2400" dirty="0">
                    <a:solidFill>
                      <a:srgbClr val="666666"/>
                    </a:solidFill>
                  </a:rPr>
                  <a:t>) is the structure factor (particle interactions</a:t>
                </a:r>
                <a:r>
                  <a:rPr lang="en-US" dirty="0">
                    <a:solidFill>
                      <a:srgbClr val="66666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2CB85-8008-954E-A77C-C334B421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4" y="1417266"/>
                <a:ext cx="6152453" cy="1569660"/>
              </a:xfrm>
              <a:prstGeom prst="rect">
                <a:avLst/>
              </a:prstGeom>
              <a:blipFill>
                <a:blip r:embed="rId2"/>
                <a:stretch>
                  <a:fillRect l="-1440" b="-725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8DB6D-B5F0-5F4B-BF4B-7F9FA6F21922}"/>
              </a:ext>
            </a:extLst>
          </p:cNvPr>
          <p:cNvGrpSpPr/>
          <p:nvPr/>
        </p:nvGrpSpPr>
        <p:grpSpPr>
          <a:xfrm>
            <a:off x="474134" y="4129410"/>
            <a:ext cx="4887314" cy="2485358"/>
            <a:chOff x="474133" y="3676270"/>
            <a:chExt cx="5245100" cy="29415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B0F71C-E09C-4849-A467-1D2E5804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33" y="3676270"/>
              <a:ext cx="5245100" cy="274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60E1E0-47BC-6944-83AC-6C843AFAD794}"/>
                </a:ext>
              </a:extLst>
            </p:cNvPr>
            <p:cNvSpPr txBox="1"/>
            <p:nvPr/>
          </p:nvSpPr>
          <p:spPr>
            <a:xfrm>
              <a:off x="1640416" y="6213121"/>
              <a:ext cx="3764238" cy="404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rgbClr val="666666"/>
                  </a:solidFill>
                </a:rPr>
                <a:t>Cylinder radius = 40Å, lenght = 200Å</a:t>
              </a:r>
            </a:p>
          </p:txBody>
        </p:sp>
        <p:sp>
          <p:nvSpPr>
            <p:cNvPr id="18" name="Direct Access Storage 17">
              <a:extLst>
                <a:ext uri="{FF2B5EF4-FFF2-40B4-BE49-F238E27FC236}">
                  <a16:creationId xmlns:a16="http://schemas.microsoft.com/office/drawing/2014/main" id="{F28AD9E9-32B2-9F4D-BE1A-5F7AC25B454F}"/>
                </a:ext>
              </a:extLst>
            </p:cNvPr>
            <p:cNvSpPr/>
            <p:nvPr/>
          </p:nvSpPr>
          <p:spPr>
            <a:xfrm>
              <a:off x="1304544" y="4462272"/>
              <a:ext cx="2011680" cy="521393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A7920D-4095-894C-84BB-2453DC9D44EE}"/>
              </a:ext>
            </a:extLst>
          </p:cNvPr>
          <p:cNvGrpSpPr/>
          <p:nvPr/>
        </p:nvGrpSpPr>
        <p:grpSpPr>
          <a:xfrm>
            <a:off x="6578955" y="4129410"/>
            <a:ext cx="4899537" cy="2485358"/>
            <a:chOff x="6164002" y="3704170"/>
            <a:chExt cx="5245100" cy="2897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AFE1C5-02DE-8A44-9D92-D0D27890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002" y="3704170"/>
              <a:ext cx="5245100" cy="2743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0250C9-EEC0-124B-8420-5350E027AF2A}"/>
                </a:ext>
              </a:extLst>
            </p:cNvPr>
            <p:cNvSpPr txBox="1"/>
            <p:nvPr/>
          </p:nvSpPr>
          <p:spPr>
            <a:xfrm>
              <a:off x="6658568" y="6209213"/>
              <a:ext cx="3578032" cy="392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666666"/>
                  </a:solidFill>
                </a:rPr>
                <a:t>Hardsphere, effective radius = 50Å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5666A8-FB6D-5E45-9DA9-FF3BAAE62A5B}"/>
                </a:ext>
              </a:extLst>
            </p:cNvPr>
            <p:cNvSpPr/>
            <p:nvPr/>
          </p:nvSpPr>
          <p:spPr>
            <a:xfrm>
              <a:off x="7534434" y="4669317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AA6100-4C6C-D044-B5D8-4ABFD67B2FEF}"/>
                </a:ext>
              </a:extLst>
            </p:cNvPr>
            <p:cNvSpPr/>
            <p:nvPr/>
          </p:nvSpPr>
          <p:spPr>
            <a:xfrm>
              <a:off x="8259619" y="446731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85CFA2-D1D6-BF4B-82F0-F565E72F8AB7}"/>
                </a:ext>
              </a:extLst>
            </p:cNvPr>
            <p:cNvSpPr/>
            <p:nvPr/>
          </p:nvSpPr>
          <p:spPr>
            <a:xfrm>
              <a:off x="7554289" y="5061824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DF0068-0D54-0749-BBD4-7A8B3DA8E860}"/>
                </a:ext>
              </a:extLst>
            </p:cNvPr>
            <p:cNvSpPr/>
            <p:nvPr/>
          </p:nvSpPr>
          <p:spPr>
            <a:xfrm>
              <a:off x="7820724" y="5335633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A0903B-9A96-D940-99E5-AE629D111BAC}"/>
                </a:ext>
              </a:extLst>
            </p:cNvPr>
            <p:cNvSpPr/>
            <p:nvPr/>
          </p:nvSpPr>
          <p:spPr>
            <a:xfrm>
              <a:off x="8057089" y="4933099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B92C20-10DC-4641-8CAC-5869AEA87E6A}"/>
                </a:ext>
              </a:extLst>
            </p:cNvPr>
            <p:cNvSpPr/>
            <p:nvPr/>
          </p:nvSpPr>
          <p:spPr>
            <a:xfrm>
              <a:off x="8454876" y="524972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3204C9A-CBDD-8446-B549-5030095C28FC}"/>
                </a:ext>
              </a:extLst>
            </p:cNvPr>
            <p:cNvSpPr/>
            <p:nvPr/>
          </p:nvSpPr>
          <p:spPr>
            <a:xfrm>
              <a:off x="8540035" y="4837002"/>
              <a:ext cx="280416" cy="2072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278805-A564-8C45-BB53-12B026827176}"/>
                </a:ext>
              </a:extLst>
            </p:cNvPr>
            <p:cNvCxnSpPr>
              <a:stCxn id="19" idx="7"/>
              <a:endCxn id="20" idx="2"/>
            </p:cNvCxnSpPr>
            <p:nvPr/>
          </p:nvCxnSpPr>
          <p:spPr>
            <a:xfrm flipV="1">
              <a:off x="7773784" y="4570945"/>
              <a:ext cx="485835" cy="1287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C55D9A-2B1E-8749-B337-CFD6E6326EB6}"/>
                </a:ext>
              </a:extLst>
            </p:cNvPr>
            <p:cNvCxnSpPr>
              <a:cxnSpLocks/>
              <a:stCxn id="19" idx="5"/>
              <a:endCxn id="23" idx="1"/>
            </p:cNvCxnSpPr>
            <p:nvPr/>
          </p:nvCxnSpPr>
          <p:spPr>
            <a:xfrm>
              <a:off x="7773784" y="4846228"/>
              <a:ext cx="324371" cy="11722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3C9A8E-7BA3-A042-835A-AA12D174B5DB}"/>
              </a:ext>
            </a:extLst>
          </p:cNvPr>
          <p:cNvGrpSpPr/>
          <p:nvPr/>
        </p:nvGrpSpPr>
        <p:grpSpPr>
          <a:xfrm>
            <a:off x="6658568" y="1160134"/>
            <a:ext cx="4731760" cy="2819436"/>
            <a:chOff x="6658568" y="1160134"/>
            <a:chExt cx="4731760" cy="28194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DB5811-50B7-E743-BB3D-020175138027}"/>
                </a:ext>
              </a:extLst>
            </p:cNvPr>
            <p:cNvGrpSpPr/>
            <p:nvPr/>
          </p:nvGrpSpPr>
          <p:grpSpPr>
            <a:xfrm>
              <a:off x="6658568" y="1160134"/>
              <a:ext cx="4731760" cy="2474722"/>
              <a:chOff x="6658568" y="1050950"/>
              <a:chExt cx="4731760" cy="247472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BC57EB-8278-C344-859D-A5BCF24D3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8568" y="1050950"/>
                <a:ext cx="4731760" cy="247472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2C22F7E-A1DD-4343-9AF1-78A497BDF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4433" t="9124" r="22189" b="11461"/>
              <a:stretch/>
            </p:blipFill>
            <p:spPr>
              <a:xfrm>
                <a:off x="7432760" y="1397366"/>
                <a:ext cx="2093378" cy="1609134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9AD9D-A355-884C-B06A-42106A664DD7}"/>
                </a:ext>
              </a:extLst>
            </p:cNvPr>
            <p:cNvSpPr txBox="1"/>
            <p:nvPr/>
          </p:nvSpPr>
          <p:spPr>
            <a:xfrm>
              <a:off x="7014949" y="3610238"/>
              <a:ext cx="2928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666666"/>
                  </a:solidFill>
                </a:rPr>
                <a:t>Protein structure coordinates</a:t>
              </a:r>
            </a:p>
          </p:txBody>
        </p:sp>
      </p:grpSp>
      <p:sp>
        <p:nvSpPr>
          <p:cNvPr id="31" name="Platshållare för sidfot 3">
            <a:extLst>
              <a:ext uri="{FF2B5EF4-FFF2-40B4-BE49-F238E27FC236}">
                <a16:creationId xmlns:a16="http://schemas.microsoft.com/office/drawing/2014/main" id="{E8C5E6D9-4C67-F146-9C72-181F758B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0648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92A0-3935-4042-8589-1C7D119D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265373"/>
            <a:ext cx="10479314" cy="657339"/>
          </a:xfrm>
        </p:spPr>
        <p:txBody>
          <a:bodyPr/>
          <a:lstStyle/>
          <a:p>
            <a:r>
              <a:rPr lang="sv-SE" sz="3200" dirty="0" err="1"/>
              <a:t>Fitting</a:t>
            </a:r>
            <a:r>
              <a:rPr lang="sv-SE" sz="3200" dirty="0"/>
              <a:t> </a:t>
            </a:r>
            <a:r>
              <a:rPr lang="sv-SE" sz="3200" dirty="0" err="1"/>
              <a:t>model</a:t>
            </a:r>
            <a:r>
              <a:rPr lang="sv-SE" sz="3200" dirty="0"/>
              <a:t> to data is </a:t>
            </a:r>
            <a:r>
              <a:rPr lang="sv-SE" sz="3200" dirty="0" err="1"/>
              <a:t>typically</a:t>
            </a:r>
            <a:r>
              <a:rPr lang="sv-SE" sz="3200" dirty="0"/>
              <a:t> </a:t>
            </a:r>
            <a:r>
              <a:rPr lang="sv-SE" sz="3200" dirty="0" err="1"/>
              <a:t>done</a:t>
            </a:r>
            <a:r>
              <a:rPr lang="sv-SE" sz="3200" dirty="0"/>
              <a:t> </a:t>
            </a:r>
            <a:r>
              <a:rPr lang="sv-SE" sz="3200" dirty="0" err="1"/>
              <a:t>through</a:t>
            </a:r>
            <a:r>
              <a:rPr lang="sv-SE" sz="3200" dirty="0"/>
              <a:t> </a:t>
            </a:r>
            <a:r>
              <a:rPr lang="sv-SE" sz="3200" i="1" dirty="0"/>
              <a:t>χ</a:t>
            </a:r>
            <a:r>
              <a:rPr lang="sv-SE" sz="3200" baseline="30000" dirty="0"/>
              <a:t>2</a:t>
            </a:r>
            <a:r>
              <a:rPr lang="sv-SE" sz="3200" dirty="0"/>
              <a:t> </a:t>
            </a:r>
            <a:r>
              <a:rPr lang="sv-SE" sz="3200" dirty="0" err="1"/>
              <a:t>optimization</a:t>
            </a:r>
            <a:endParaRPr lang="sv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8335-0F2F-0945-8151-A6E77E5E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C0E2D34-1CA7-F443-AA8F-892C3AEA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8409F1-641B-444E-A041-BE11C614B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" r="46716"/>
          <a:stretch/>
        </p:blipFill>
        <p:spPr>
          <a:xfrm>
            <a:off x="3943900" y="3150268"/>
            <a:ext cx="2606943" cy="351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EE4C5D-3807-C946-B8A7-6E0CDBD3B2F8}"/>
              </a:ext>
            </a:extLst>
          </p:cNvPr>
          <p:cNvGrpSpPr/>
          <p:nvPr/>
        </p:nvGrpSpPr>
        <p:grpSpPr>
          <a:xfrm>
            <a:off x="6601643" y="3075043"/>
            <a:ext cx="2948758" cy="3593126"/>
            <a:chOff x="5084788" y="2311399"/>
            <a:chExt cx="2776512" cy="37653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32A793-EE6A-F046-8DF8-75B53B5AC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267" r="46490"/>
            <a:stretch/>
          </p:blipFill>
          <p:spPr>
            <a:xfrm>
              <a:off x="5084788" y="2311399"/>
              <a:ext cx="2776512" cy="376535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DDD4B7-3B0B-FD48-8EA8-39153E9DCB23}"/>
                </a:ext>
              </a:extLst>
            </p:cNvPr>
            <p:cNvSpPr/>
            <p:nvPr/>
          </p:nvSpPr>
          <p:spPr>
            <a:xfrm>
              <a:off x="7518400" y="3378200"/>
              <a:ext cx="292100" cy="115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372138-F2FB-E346-9291-34256D3E4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144337"/>
              </p:ext>
            </p:extLst>
          </p:nvPr>
        </p:nvGraphicFramePr>
        <p:xfrm>
          <a:off x="1458738" y="929484"/>
          <a:ext cx="5394442" cy="252491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3342422542"/>
                    </a:ext>
                  </a:extLst>
                </a:gridCol>
                <a:gridCol w="2697221">
                  <a:extLst>
                    <a:ext uri="{9D8B030D-6E8A-4147-A177-3AD203B41FA5}">
                      <a16:colId xmlns:a16="http://schemas.microsoft.com/office/drawing/2014/main" val="335240172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Before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8594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model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62362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lenght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00269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radius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35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436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07588"/>
                  </a:ext>
                </a:extLst>
              </a:tr>
            </a:tbl>
          </a:graphicData>
        </a:graphic>
      </p:graphicFrame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1578A044-2A78-014F-BFA5-6733D45E0251}"/>
              </a:ext>
            </a:extLst>
          </p:cNvPr>
          <p:cNvSpPr/>
          <p:nvPr/>
        </p:nvSpPr>
        <p:spPr>
          <a:xfrm>
            <a:off x="4213468" y="1463605"/>
            <a:ext cx="1752134" cy="4244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4CCA6-F1CC-6B40-A1AC-77DB37AD9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76" y="3016141"/>
            <a:ext cx="2364901" cy="323959"/>
          </a:xfrm>
          <a:prstGeom prst="rect">
            <a:avLst/>
          </a:prstGeom>
        </p:spPr>
      </p:pic>
      <p:sp>
        <p:nvSpPr>
          <p:cNvPr id="20" name="Platshållare för sidfot 3">
            <a:extLst>
              <a:ext uri="{FF2B5EF4-FFF2-40B4-BE49-F238E27FC236}">
                <a16:creationId xmlns:a16="http://schemas.microsoft.com/office/drawing/2014/main" id="{17BADEC0-42C5-3B42-816C-1B19A161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B25025-BE5B-C042-9AF4-8BFFA629E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95599"/>
              </p:ext>
            </p:extLst>
          </p:nvPr>
        </p:nvGraphicFramePr>
        <p:xfrm>
          <a:off x="6895025" y="937795"/>
          <a:ext cx="2697221" cy="25166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7221">
                  <a:extLst>
                    <a:ext uri="{9D8B030D-6E8A-4147-A177-3AD203B41FA5}">
                      <a16:colId xmlns:a16="http://schemas.microsoft.com/office/drawing/2014/main" val="4172371740"/>
                    </a:ext>
                  </a:extLst>
                </a:gridCol>
              </a:tblGrid>
              <a:tr h="504983">
                <a:tc>
                  <a:txBody>
                    <a:bodyPr/>
                    <a:lstStyle/>
                    <a:p>
                      <a:r>
                        <a:rPr lang="sv-SE" dirty="0" err="1"/>
                        <a:t>After</a:t>
                      </a:r>
                      <a:r>
                        <a:rPr lang="sv-SE" dirty="0"/>
                        <a:t>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086311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70550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58666"/>
                  </a:ext>
                </a:extLst>
              </a:tr>
              <a:tr h="504983">
                <a:tc>
                  <a:txBody>
                    <a:bodyPr/>
                    <a:lstStyle/>
                    <a:p>
                      <a:r>
                        <a:rPr lang="sv-SE" dirty="0"/>
                        <a:t>40 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3532"/>
                  </a:ext>
                </a:extLst>
              </a:tr>
              <a:tr h="496672">
                <a:tc>
                  <a:txBody>
                    <a:bodyPr/>
                    <a:lstStyle/>
                    <a:p>
                      <a:r>
                        <a:rPr lang="sv-SE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03651"/>
                  </a:ext>
                </a:extLst>
              </a:tr>
            </a:tbl>
          </a:graphicData>
        </a:graphic>
      </p:graphicFrame>
      <p:sp>
        <p:nvSpPr>
          <p:cNvPr id="16" name="Direct Access Storage 15">
            <a:extLst>
              <a:ext uri="{FF2B5EF4-FFF2-40B4-BE49-F238E27FC236}">
                <a16:creationId xmlns:a16="http://schemas.microsoft.com/office/drawing/2014/main" id="{DD0CA09F-49AF-BB47-808D-37C6D57495FE}"/>
              </a:ext>
            </a:extLst>
          </p:cNvPr>
          <p:cNvSpPr/>
          <p:nvPr/>
        </p:nvSpPr>
        <p:spPr>
          <a:xfrm>
            <a:off x="6963617" y="1561362"/>
            <a:ext cx="2222612" cy="295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SAS data analysis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F568AE-6320-0C4A-A7E1-3CD994552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183200" cy="303217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Acquire data -&gt; 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Define a model with some free parameters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Calculate scattering pattern for that model for a given set of values for parameters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Fit the parameters so simulated data based on model matches experimental data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94567C4-DED7-F741-A3B8-409C8E0C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C46C-F0C1-8749-A9DA-DF6C4CCD16F0}"/>
              </a:ext>
            </a:extLst>
          </p:cNvPr>
          <p:cNvSpPr txBox="1"/>
          <p:nvPr/>
        </p:nvSpPr>
        <p:spPr>
          <a:xfrm>
            <a:off x="8274756" y="5396089"/>
            <a:ext cx="16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666666"/>
                </a:solidFill>
              </a:rPr>
              <a:t>Credit: T. H. Rod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492CC5-ACCB-C241-A33D-5551028E9B4C}"/>
              </a:ext>
            </a:extLst>
          </p:cNvPr>
          <p:cNvSpPr/>
          <p:nvPr/>
        </p:nvSpPr>
        <p:spPr>
          <a:xfrm>
            <a:off x="508000" y="2404533"/>
            <a:ext cx="9855200" cy="2190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4332E-CE8F-4E4D-9547-7B650583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822" y="5001524"/>
            <a:ext cx="3708400" cy="10668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EA5C90D-D37B-4046-A81B-75E837A9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69062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13A-5405-2047-B89A-8ADFA16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history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482D3-8615-FD46-89FF-7D7A7A28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DB6FD3-9FDA-8744-B415-3B4D29F81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74F8BD-8F17-AA4C-BB78-414DCDFF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 descr="http://www.sasview.org/media/photos/code-camp-6a-reduced.png">
            <a:extLst>
              <a:ext uri="{FF2B5EF4-FFF2-40B4-BE49-F238E27FC236}">
                <a16:creationId xmlns:a16="http://schemas.microsoft.com/office/drawing/2014/main" id="{22B4DCCA-834C-9E42-BBF5-D48921A6D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"/>
          <a:stretch/>
        </p:blipFill>
        <p:spPr bwMode="auto">
          <a:xfrm>
            <a:off x="8367798" y="1625309"/>
            <a:ext cx="2285331" cy="15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A4AC98-F1F0-824A-824B-91B65BAD7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" t="18567" b="8706"/>
          <a:stretch/>
        </p:blipFill>
        <p:spPr>
          <a:xfrm>
            <a:off x="6004929" y="3264111"/>
            <a:ext cx="2272228" cy="171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A67BD-F45B-1040-A347-A51EC7431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0" r="5539" b="25236"/>
          <a:stretch/>
        </p:blipFill>
        <p:spPr>
          <a:xfrm>
            <a:off x="6004930" y="1625309"/>
            <a:ext cx="2272227" cy="1555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D864C2-6915-D74A-9292-D99B56665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798" y="3264111"/>
            <a:ext cx="2285331" cy="17139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33BDA1-2C30-2440-BBB3-3C8AF4EC0B93}"/>
              </a:ext>
            </a:extLst>
          </p:cNvPr>
          <p:cNvSpPr/>
          <p:nvPr/>
        </p:nvSpPr>
        <p:spPr>
          <a:xfrm>
            <a:off x="1103709" y="1566565"/>
            <a:ext cx="45181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</a:rPr>
              <a:t>SasView</a:t>
            </a:r>
            <a:r>
              <a:rPr lang="en-US" dirty="0">
                <a:solidFill>
                  <a:srgbClr val="666666"/>
                </a:solidFill>
              </a:rPr>
              <a:t> originates from NSF funded project DANSE (2006)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Turned into Community project in 2013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Supported by 9 facilities, 40 contributors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(~15 active at any one time)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Management: P. Butler (NIST), M. Doucet (ORNL), A. Jackson (ESS), S. King (ISIS)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Biweekly calls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Regular “camps”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66666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66666"/>
                </a:solidFill>
              </a:rPr>
              <a:t>Paul Butler (NIST), Stephen King (ISIS) and Nicolas Martinez (ILL) have joined this webinar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88F8F-83F3-9646-ACB6-0657AFE3AEFB}"/>
              </a:ext>
            </a:extLst>
          </p:cNvPr>
          <p:cNvSpPr txBox="1"/>
          <p:nvPr/>
        </p:nvSpPr>
        <p:spPr>
          <a:xfrm>
            <a:off x="6776418" y="4984111"/>
            <a:ext cx="311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Pictures from </a:t>
            </a:r>
            <a:r>
              <a:rPr lang="sv-SE" sz="1400" dirty="0" err="1"/>
              <a:t>Code</a:t>
            </a:r>
            <a:r>
              <a:rPr lang="sv-SE" sz="1400" dirty="0"/>
              <a:t> Camps: V, VI, VII, VIII</a:t>
            </a:r>
          </a:p>
        </p:txBody>
      </p:sp>
      <p:sp>
        <p:nvSpPr>
          <p:cNvPr id="15" name="Platshållare för sidfot 3">
            <a:extLst>
              <a:ext uri="{FF2B5EF4-FFF2-40B4-BE49-F238E27FC236}">
                <a16:creationId xmlns:a16="http://schemas.microsoft.com/office/drawing/2014/main" id="{3AAB1B8D-1BDE-CD47-BC7A-E44D2AFD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99423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A68D-91B2-E24D-9507-97A40A9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490D0-7B1B-474C-A38F-A3F12285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C27DF2-468F-004A-BB49-1BEB76441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SasView</a:t>
            </a:r>
            <a:r>
              <a:rPr lang="en-US" dirty="0"/>
              <a:t> ecosystem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E005F69-5F1D-5B4C-AEF0-21DC69BF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4BDD852-3ADF-7F44-9934-3B54BF37D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08270"/>
              </p:ext>
            </p:extLst>
          </p:nvPr>
        </p:nvGraphicFramePr>
        <p:xfrm>
          <a:off x="5783709" y="1565927"/>
          <a:ext cx="6703292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3E137AB-1D3F-9545-AD7F-0BA709BD93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011454"/>
              </p:ext>
            </p:extLst>
          </p:nvPr>
        </p:nvGraphicFramePr>
        <p:xfrm>
          <a:off x="-329600" y="1565927"/>
          <a:ext cx="6703292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AD25FCC-40FD-294A-8671-73DC2623BD40}"/>
              </a:ext>
            </a:extLst>
          </p:cNvPr>
          <p:cNvSpPr txBox="1"/>
          <p:nvPr/>
        </p:nvSpPr>
        <p:spPr>
          <a:xfrm>
            <a:off x="3554060" y="5715932"/>
            <a:ext cx="4459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666666"/>
                </a:solidFill>
              </a:rPr>
              <a:t>Coding is only part of the project!</a:t>
            </a:r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2E19E0E8-36E4-3847-9F96-993B0445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7899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13F0-F71B-1240-A5CB-A9D26D76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Welcome</a:t>
            </a:r>
            <a:r>
              <a:rPr lang="sv-SE" dirty="0"/>
              <a:t> to </a:t>
            </a:r>
            <a:r>
              <a:rPr lang="sv-SE" dirty="0" err="1"/>
              <a:t>SasView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58280-7B54-EC43-A1BE-93BBD86D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82630-0F1A-2C49-86D6-3398B6F0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287AC1-59B3-014C-BA0E-C9A9158D1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116" y="1849608"/>
            <a:ext cx="7526776" cy="421415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EF5BBA-718C-F146-A8AA-14CF3FDF6B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21B2F05-F385-B04B-97BD-DCF271D9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140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455B39F-C59C-544F-B610-001C6B176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16" y="1849608"/>
            <a:ext cx="8809948" cy="421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ED036-EF09-4642-93BC-F1AD2D7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70+ </a:t>
            </a:r>
            <a:r>
              <a:rPr lang="sv-SE" dirty="0" err="1"/>
              <a:t>models</a:t>
            </a:r>
            <a:r>
              <a:rPr lang="sv-SE" dirty="0"/>
              <a:t> to </a:t>
            </a:r>
            <a:r>
              <a:rPr lang="sv-SE" dirty="0" err="1"/>
              <a:t>explain</a:t>
            </a:r>
            <a:r>
              <a:rPr lang="sv-SE" dirty="0"/>
              <a:t> 1D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8CFB-C23C-B848-A6BD-D4DF0EE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A01C1F-871E-B84A-9A21-5A766FF8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C913CA-0D5C-9348-87F8-D29ABE448A81}"/>
              </a:ext>
            </a:extLst>
          </p:cNvPr>
          <p:cNvGrpSpPr/>
          <p:nvPr/>
        </p:nvGrpSpPr>
        <p:grpSpPr>
          <a:xfrm>
            <a:off x="-319027" y="2859662"/>
            <a:ext cx="3207198" cy="750342"/>
            <a:chOff x="212185" y="2754391"/>
            <a:chExt cx="3207198" cy="750342"/>
          </a:xfrm>
        </p:grpSpPr>
        <p:sp>
          <p:nvSpPr>
            <p:cNvPr id="14" name="Google Shape;182;p31">
              <a:extLst>
                <a:ext uri="{FF2B5EF4-FFF2-40B4-BE49-F238E27FC236}">
                  <a16:creationId xmlns:a16="http://schemas.microsoft.com/office/drawing/2014/main" id="{FD24C6AE-E1D4-6E42-B38A-A23522B535F7}"/>
                </a:ext>
              </a:extLst>
            </p:cNvPr>
            <p:cNvSpPr txBox="1"/>
            <p:nvPr/>
          </p:nvSpPr>
          <p:spPr>
            <a:xfrm>
              <a:off x="212185" y="2754391"/>
              <a:ext cx="2607947" cy="75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r">
                <a:buSzPts val="1500"/>
              </a:pPr>
              <a:r>
                <a:rPr lang="en" sz="1600" dirty="0"/>
                <a:t>Data management</a:t>
              </a:r>
              <a:endParaRPr sz="1600" dirty="0"/>
            </a:p>
            <a:p>
              <a:pPr algn="r">
                <a:buSzPts val="1300"/>
              </a:pPr>
              <a:r>
                <a:rPr lang="en" sz="1600" dirty="0"/>
                <a:t>Common data formats</a:t>
              </a:r>
              <a:endParaRPr sz="1600" dirty="0"/>
            </a:p>
          </p:txBody>
        </p:sp>
        <p:sp>
          <p:nvSpPr>
            <p:cNvPr id="18" name="Google Shape;186;p31">
              <a:extLst>
                <a:ext uri="{FF2B5EF4-FFF2-40B4-BE49-F238E27FC236}">
                  <a16:creationId xmlns:a16="http://schemas.microsoft.com/office/drawing/2014/main" id="{8D02F92A-4468-7C42-A55E-FEA968C8A2DE}"/>
                </a:ext>
              </a:extLst>
            </p:cNvPr>
            <p:cNvSpPr/>
            <p:nvPr/>
          </p:nvSpPr>
          <p:spPr>
            <a:xfrm>
              <a:off x="2800807" y="2971332"/>
              <a:ext cx="618576" cy="294825"/>
            </a:xfrm>
            <a:prstGeom prst="rightArrow">
              <a:avLst>
                <a:gd name="adj1" fmla="val 48674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DA965F-1EFA-C044-92DF-93CDAF7FDD0C}"/>
              </a:ext>
            </a:extLst>
          </p:cNvPr>
          <p:cNvGrpSpPr/>
          <p:nvPr/>
        </p:nvGrpSpPr>
        <p:grpSpPr>
          <a:xfrm>
            <a:off x="-478767" y="4894706"/>
            <a:ext cx="3526679" cy="772630"/>
            <a:chOff x="212185" y="4529638"/>
            <a:chExt cx="3526679" cy="772630"/>
          </a:xfrm>
        </p:grpSpPr>
        <p:sp>
          <p:nvSpPr>
            <p:cNvPr id="17" name="Google Shape;185;p31">
              <a:extLst>
                <a:ext uri="{FF2B5EF4-FFF2-40B4-BE49-F238E27FC236}">
                  <a16:creationId xmlns:a16="http://schemas.microsoft.com/office/drawing/2014/main" id="{A76358B5-87EE-6B46-9555-774531D2FF53}"/>
                </a:ext>
              </a:extLst>
            </p:cNvPr>
            <p:cNvSpPr txBox="1"/>
            <p:nvPr/>
          </p:nvSpPr>
          <p:spPr>
            <a:xfrm>
              <a:off x="212185" y="4529638"/>
              <a:ext cx="3526679" cy="57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Analysis Tool Choice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&amp; 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Plotting</a:t>
              </a:r>
              <a:endParaRPr sz="1600" dirty="0"/>
            </a:p>
          </p:txBody>
        </p:sp>
        <p:sp>
          <p:nvSpPr>
            <p:cNvPr id="19" name="Google Shape;187;p31">
              <a:extLst>
                <a:ext uri="{FF2B5EF4-FFF2-40B4-BE49-F238E27FC236}">
                  <a16:creationId xmlns:a16="http://schemas.microsoft.com/office/drawing/2014/main" id="{95D76609-9B38-6041-AA71-0BBA0DE919BB}"/>
                </a:ext>
              </a:extLst>
            </p:cNvPr>
            <p:cNvSpPr/>
            <p:nvPr/>
          </p:nvSpPr>
          <p:spPr>
            <a:xfrm rot="2830764">
              <a:off x="3249658" y="4906916"/>
              <a:ext cx="574618" cy="2160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9318C3-892E-D04D-8C05-2657671A2718}"/>
              </a:ext>
            </a:extLst>
          </p:cNvPr>
          <p:cNvGrpSpPr/>
          <p:nvPr/>
        </p:nvGrpSpPr>
        <p:grpSpPr>
          <a:xfrm>
            <a:off x="2138437" y="5318121"/>
            <a:ext cx="4011925" cy="1199859"/>
            <a:chOff x="2138437" y="4940750"/>
            <a:chExt cx="4011925" cy="1199859"/>
          </a:xfrm>
        </p:grpSpPr>
        <p:sp>
          <p:nvSpPr>
            <p:cNvPr id="16" name="Google Shape;184;p31">
              <a:extLst>
                <a:ext uri="{FF2B5EF4-FFF2-40B4-BE49-F238E27FC236}">
                  <a16:creationId xmlns:a16="http://schemas.microsoft.com/office/drawing/2014/main" id="{9A156BBA-89A1-C14E-A04C-15AC21F9BC07}"/>
                </a:ext>
              </a:extLst>
            </p:cNvPr>
            <p:cNvSpPr txBox="1"/>
            <p:nvPr/>
          </p:nvSpPr>
          <p:spPr>
            <a:xfrm>
              <a:off x="2138437" y="5714533"/>
              <a:ext cx="4011925" cy="426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Polydispersity (choice of distribution and distribution parameters)</a:t>
              </a:r>
              <a:endParaRPr sz="1600" dirty="0"/>
            </a:p>
          </p:txBody>
        </p:sp>
        <p:sp>
          <p:nvSpPr>
            <p:cNvPr id="20" name="Google Shape;188;p31">
              <a:extLst>
                <a:ext uri="{FF2B5EF4-FFF2-40B4-BE49-F238E27FC236}">
                  <a16:creationId xmlns:a16="http://schemas.microsoft.com/office/drawing/2014/main" id="{A6797D35-E296-9C48-B4C5-FDCBEA825FE9}"/>
                </a:ext>
              </a:extLst>
            </p:cNvPr>
            <p:cNvSpPr/>
            <p:nvPr/>
          </p:nvSpPr>
          <p:spPr>
            <a:xfrm rot="18059144">
              <a:off x="4389372" y="5226295"/>
              <a:ext cx="840514" cy="2694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005E-A851-4D43-9F46-3C7D9D305E35}"/>
              </a:ext>
            </a:extLst>
          </p:cNvPr>
          <p:cNvGrpSpPr/>
          <p:nvPr/>
        </p:nvGrpSpPr>
        <p:grpSpPr>
          <a:xfrm>
            <a:off x="6012146" y="5570312"/>
            <a:ext cx="4451563" cy="796855"/>
            <a:chOff x="6012146" y="5221970"/>
            <a:chExt cx="3875261" cy="796855"/>
          </a:xfrm>
        </p:grpSpPr>
        <p:sp>
          <p:nvSpPr>
            <p:cNvPr id="13" name="Google Shape;181;p31">
              <a:extLst>
                <a:ext uri="{FF2B5EF4-FFF2-40B4-BE49-F238E27FC236}">
                  <a16:creationId xmlns:a16="http://schemas.microsoft.com/office/drawing/2014/main" id="{6AFCB641-B4C7-AB46-9BA3-0BBEFE7A0B05}"/>
                </a:ext>
              </a:extLst>
            </p:cNvPr>
            <p:cNvSpPr txBox="1"/>
            <p:nvPr/>
          </p:nvSpPr>
          <p:spPr>
            <a:xfrm>
              <a:off x="6046488" y="5714533"/>
              <a:ext cx="3840919" cy="304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Resolution smearing (pinhole and slit)</a:t>
              </a:r>
              <a:endParaRPr sz="1600" dirty="0"/>
            </a:p>
            <a:p>
              <a:pPr algn="ctr">
                <a:buSzPts val="1300"/>
              </a:pPr>
              <a:r>
                <a:rPr lang="en" sz="1600" dirty="0"/>
                <a:t>Automatically from data or provide parameters</a:t>
              </a:r>
              <a:endParaRPr sz="1600" dirty="0"/>
            </a:p>
          </p:txBody>
        </p:sp>
        <p:sp>
          <p:nvSpPr>
            <p:cNvPr id="21" name="Google Shape;189;p31">
              <a:extLst>
                <a:ext uri="{FF2B5EF4-FFF2-40B4-BE49-F238E27FC236}">
                  <a16:creationId xmlns:a16="http://schemas.microsoft.com/office/drawing/2014/main" id="{B1F9BA50-F985-A140-AC8A-34058050B728}"/>
                </a:ext>
              </a:extLst>
            </p:cNvPr>
            <p:cNvSpPr/>
            <p:nvPr/>
          </p:nvSpPr>
          <p:spPr>
            <a:xfrm rot="12739603">
              <a:off x="6012146" y="5221970"/>
              <a:ext cx="954221" cy="3398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754BD-094F-5840-9E47-9B86C5AD1628}"/>
              </a:ext>
            </a:extLst>
          </p:cNvPr>
          <p:cNvGrpSpPr/>
          <p:nvPr/>
        </p:nvGrpSpPr>
        <p:grpSpPr>
          <a:xfrm>
            <a:off x="3583132" y="1329256"/>
            <a:ext cx="3369423" cy="1350851"/>
            <a:chOff x="4178217" y="1605029"/>
            <a:chExt cx="3369423" cy="1350851"/>
          </a:xfrm>
        </p:grpSpPr>
        <p:sp>
          <p:nvSpPr>
            <p:cNvPr id="15" name="Google Shape;183;p31">
              <a:extLst>
                <a:ext uri="{FF2B5EF4-FFF2-40B4-BE49-F238E27FC236}">
                  <a16:creationId xmlns:a16="http://schemas.microsoft.com/office/drawing/2014/main" id="{00ACBF1D-247E-EF44-BA61-152B66185F84}"/>
                </a:ext>
              </a:extLst>
            </p:cNvPr>
            <p:cNvSpPr txBox="1"/>
            <p:nvPr/>
          </p:nvSpPr>
          <p:spPr>
            <a:xfrm>
              <a:off x="4178217" y="1605029"/>
              <a:ext cx="3369423" cy="32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Wide choice of built-in models (&gt; 70)</a:t>
              </a:r>
              <a:endParaRPr sz="1600" dirty="0"/>
            </a:p>
            <a:p>
              <a:pPr algn="ctr">
                <a:buSzPts val="1500"/>
              </a:pPr>
              <a:r>
                <a:rPr lang="en" sz="1600" dirty="0"/>
                <a:t>F(Q), S(Q)</a:t>
              </a:r>
              <a:endParaRPr sz="1600" dirty="0"/>
            </a:p>
          </p:txBody>
        </p:sp>
        <p:sp>
          <p:nvSpPr>
            <p:cNvPr id="22" name="Google Shape;190;p31">
              <a:extLst>
                <a:ext uri="{FF2B5EF4-FFF2-40B4-BE49-F238E27FC236}">
                  <a16:creationId xmlns:a16="http://schemas.microsoft.com/office/drawing/2014/main" id="{D4EB9BCF-8574-3A4B-B308-F047DA42BA74}"/>
                </a:ext>
              </a:extLst>
            </p:cNvPr>
            <p:cNvSpPr/>
            <p:nvPr/>
          </p:nvSpPr>
          <p:spPr>
            <a:xfrm rot="6333609">
              <a:off x="5494051" y="2478997"/>
              <a:ext cx="737757" cy="216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DAA76C-3071-1C47-AFB2-039EB386A44D}"/>
              </a:ext>
            </a:extLst>
          </p:cNvPr>
          <p:cNvGrpSpPr/>
          <p:nvPr/>
        </p:nvGrpSpPr>
        <p:grpSpPr>
          <a:xfrm>
            <a:off x="8857791" y="1255062"/>
            <a:ext cx="1870684" cy="1158805"/>
            <a:chOff x="8857791" y="1705004"/>
            <a:chExt cx="1870684" cy="1158805"/>
          </a:xfrm>
        </p:grpSpPr>
        <p:sp>
          <p:nvSpPr>
            <p:cNvPr id="12" name="Google Shape;180;p31">
              <a:extLst>
                <a:ext uri="{FF2B5EF4-FFF2-40B4-BE49-F238E27FC236}">
                  <a16:creationId xmlns:a16="http://schemas.microsoft.com/office/drawing/2014/main" id="{CAA82A9E-040B-4544-A786-8CB197F70576}"/>
                </a:ext>
              </a:extLst>
            </p:cNvPr>
            <p:cNvSpPr txBox="1"/>
            <p:nvPr/>
          </p:nvSpPr>
          <p:spPr>
            <a:xfrm>
              <a:off x="8857791" y="1705004"/>
              <a:ext cx="1870684" cy="182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194" tIns="22088" rIns="44194" bIns="22088" anchor="t" anchorCtr="0">
              <a:noAutofit/>
            </a:bodyPr>
            <a:lstStyle/>
            <a:p>
              <a:pPr algn="ctr">
                <a:buSzPts val="1500"/>
              </a:pPr>
              <a:r>
                <a:rPr lang="en" sz="1600" dirty="0"/>
                <a:t>Single, batch and  simultaneous fitting</a:t>
              </a:r>
              <a:endParaRPr sz="1600" dirty="0"/>
            </a:p>
          </p:txBody>
        </p:sp>
        <p:sp>
          <p:nvSpPr>
            <p:cNvPr id="23" name="Google Shape;191;p31">
              <a:extLst>
                <a:ext uri="{FF2B5EF4-FFF2-40B4-BE49-F238E27FC236}">
                  <a16:creationId xmlns:a16="http://schemas.microsoft.com/office/drawing/2014/main" id="{C0BF1128-9753-5341-8F7D-43F12C2056AA}"/>
                </a:ext>
              </a:extLst>
            </p:cNvPr>
            <p:cNvSpPr/>
            <p:nvPr/>
          </p:nvSpPr>
          <p:spPr>
            <a:xfrm rot="7518490">
              <a:off x="9033470" y="2422671"/>
              <a:ext cx="587051" cy="2952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7" name="Platshållare för sidfot 3">
            <a:extLst>
              <a:ext uri="{FF2B5EF4-FFF2-40B4-BE49-F238E27FC236}">
                <a16:creationId xmlns:a16="http://schemas.microsoft.com/office/drawing/2014/main" id="{99DFBEF9-ADC6-664B-BC97-CE937744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E3351FC8-BC34-784C-9D77-73F9BAF7AD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in action</a:t>
            </a:r>
          </a:p>
        </p:txBody>
      </p:sp>
    </p:spTree>
    <p:extLst>
      <p:ext uri="{BB962C8B-B14F-4D97-AF65-F5344CB8AC3E}">
        <p14:creationId xmlns:p14="http://schemas.microsoft.com/office/powerpoint/2010/main" val="22342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F690-EE22-304D-B537-D076A644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2D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performed</a:t>
            </a:r>
            <a:r>
              <a:rPr lang="sv-SE" dirty="0"/>
              <a:t> fast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102E6-A382-9D4D-8DBC-3FD3A1C6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6C14C-7912-8540-9502-59A624B58F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F3F0949-0385-3148-BBDD-5F68D87A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Google Shape;197;p32">
            <a:extLst>
              <a:ext uri="{FF2B5EF4-FFF2-40B4-BE49-F238E27FC236}">
                <a16:creationId xmlns:a16="http://schemas.microsoft.com/office/drawing/2014/main" id="{227488C1-4D8F-5443-80E9-C540E59167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5934" y="1791946"/>
            <a:ext cx="3714275" cy="260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8;p32">
            <a:extLst>
              <a:ext uri="{FF2B5EF4-FFF2-40B4-BE49-F238E27FC236}">
                <a16:creationId xmlns:a16="http://schemas.microsoft.com/office/drawing/2014/main" id="{51524B17-F046-D24A-BACD-0B9B85B5EF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647" y="1612901"/>
            <a:ext cx="4582853" cy="486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0;p33">
            <a:extLst>
              <a:ext uri="{FF2B5EF4-FFF2-40B4-BE49-F238E27FC236}">
                <a16:creationId xmlns:a16="http://schemas.microsoft.com/office/drawing/2014/main" id="{C26E29EB-14BB-4D43-97D6-FE8B2053CD13}"/>
              </a:ext>
            </a:extLst>
          </p:cNvPr>
          <p:cNvSpPr txBox="1"/>
          <p:nvPr/>
        </p:nvSpPr>
        <p:spPr>
          <a:xfrm>
            <a:off x="7228147" y="4559988"/>
            <a:ext cx="27616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400" dirty="0">
                <a:solidFill>
                  <a:srgbClr val="007980"/>
                </a:solidFill>
              </a:rPr>
              <a:t>Orientational polydispersity = “jitter”</a:t>
            </a:r>
          </a:p>
          <a:p>
            <a:pPr algn="ctr">
              <a:buSzPts val="1500"/>
            </a:pPr>
            <a:endParaRPr lang="en-US" sz="1400" dirty="0"/>
          </a:p>
          <a:p>
            <a:pPr algn="ctr">
              <a:buSzPts val="1500"/>
            </a:pPr>
            <a:r>
              <a:rPr lang="en-US" sz="1400" dirty="0"/>
              <a:t>Decouples the frame for the object’s orientation with respect to the beam and the “jitter” around the axis of the object.</a:t>
            </a:r>
            <a:endParaRPr lang="en" sz="1400" dirty="0"/>
          </a:p>
          <a:p>
            <a:pPr algn="ctr">
              <a:buSzPts val="1500"/>
            </a:pPr>
            <a:endParaRPr sz="1125" dirty="0">
              <a:solidFill>
                <a:srgbClr val="C00000"/>
              </a:solidFill>
            </a:endParaRPr>
          </a:p>
        </p:txBody>
      </p:sp>
      <p:sp>
        <p:nvSpPr>
          <p:cNvPr id="13" name="Google Shape;210;p33">
            <a:extLst>
              <a:ext uri="{FF2B5EF4-FFF2-40B4-BE49-F238E27FC236}">
                <a16:creationId xmlns:a16="http://schemas.microsoft.com/office/drawing/2014/main" id="{975AD48F-47E5-134A-A586-62F7CE7D6584}"/>
              </a:ext>
            </a:extLst>
          </p:cNvPr>
          <p:cNvSpPr txBox="1"/>
          <p:nvPr/>
        </p:nvSpPr>
        <p:spPr>
          <a:xfrm>
            <a:off x="7228147" y="5959880"/>
            <a:ext cx="2761650" cy="57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-US" sz="1400" dirty="0">
                <a:solidFill>
                  <a:srgbClr val="007980"/>
                </a:solidFill>
              </a:rPr>
              <a:t>Turning on GPU Option highly recommended for 2D fitting</a:t>
            </a:r>
            <a:endParaRPr lang="en" sz="1400" dirty="0">
              <a:solidFill>
                <a:srgbClr val="007980"/>
              </a:solidFill>
            </a:endParaRPr>
          </a:p>
        </p:txBody>
      </p:sp>
      <p:sp>
        <p:nvSpPr>
          <p:cNvPr id="14" name="Platshållare för sidfot 3">
            <a:extLst>
              <a:ext uri="{FF2B5EF4-FFF2-40B4-BE49-F238E27FC236}">
                <a16:creationId xmlns:a16="http://schemas.microsoft.com/office/drawing/2014/main" id="{481E4158-A6F6-824A-8B4B-AB287E98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220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E32C-4DC9-864C-BEF1-035C9211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analyze</a:t>
            </a:r>
            <a:r>
              <a:rPr lang="sv-SE" dirty="0"/>
              <a:t> SESANS data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3907-5DD2-5C4A-8FE9-548B8DD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5371C5-D3C4-BC4E-A80D-B9894905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36201-F95D-FA4E-9F4E-F38F4703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09" y="1838064"/>
            <a:ext cx="10037068" cy="43214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70A428-4FA6-5C49-83F5-32A22D4696E9}"/>
              </a:ext>
            </a:extLst>
          </p:cNvPr>
          <p:cNvSpPr/>
          <p:nvPr/>
        </p:nvSpPr>
        <p:spPr>
          <a:xfrm>
            <a:off x="1103709" y="1057223"/>
            <a:ext cx="7774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SESANS measures structures of materials (20nm-20µm) in real space </a:t>
            </a:r>
          </a:p>
          <a:p>
            <a:pPr marL="285750" indent="-285750"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 Hankel Transform of SANS models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latshållare för sidfot 3">
            <a:extLst>
              <a:ext uri="{FF2B5EF4-FFF2-40B4-BE49-F238E27FC236}">
                <a16:creationId xmlns:a16="http://schemas.microsoft.com/office/drawing/2014/main" id="{5B457666-5C17-DC4E-A310-A90B819F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057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F5F4-FF38-CE41-B467-E226B7DC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200" dirty="0"/>
              <a:t>Integration </a:t>
            </a:r>
            <a:r>
              <a:rPr lang="sv-SE" sz="3200" dirty="0" err="1"/>
              <a:t>with</a:t>
            </a:r>
            <a:r>
              <a:rPr lang="sv-SE" sz="3200" dirty="0"/>
              <a:t> </a:t>
            </a:r>
            <a:r>
              <a:rPr lang="sv-SE" sz="3200" dirty="0" err="1"/>
              <a:t>bumps</a:t>
            </a:r>
            <a:r>
              <a:rPr lang="sv-SE" sz="3200" dirty="0"/>
              <a:t> </a:t>
            </a:r>
            <a:r>
              <a:rPr lang="sv-SE" sz="3200" dirty="0" err="1"/>
              <a:t>enables</a:t>
            </a:r>
            <a:r>
              <a:rPr lang="sv-SE" sz="3200" dirty="0"/>
              <a:t> </a:t>
            </a:r>
            <a:r>
              <a:rPr lang="sv-SE" sz="3200" dirty="0" err="1"/>
              <a:t>multiple</a:t>
            </a:r>
            <a:r>
              <a:rPr lang="sv-SE" sz="3200" dirty="0"/>
              <a:t> </a:t>
            </a:r>
            <a:r>
              <a:rPr lang="sv-SE" sz="3200" dirty="0" err="1"/>
              <a:t>fitting</a:t>
            </a:r>
            <a:r>
              <a:rPr lang="sv-SE" sz="3200" dirty="0"/>
              <a:t> </a:t>
            </a:r>
            <a:r>
              <a:rPr lang="sv-SE" sz="3200" dirty="0" err="1"/>
              <a:t>engines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9A6A9-9751-C94F-AF38-00398D5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BCA150-187E-7D4A-83CE-906B7FC9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Google Shape;205;p33">
            <a:extLst>
              <a:ext uri="{FF2B5EF4-FFF2-40B4-BE49-F238E27FC236}">
                <a16:creationId xmlns:a16="http://schemas.microsoft.com/office/drawing/2014/main" id="{589F14D2-9E78-5741-8C96-6346A6217E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3468" y="1941968"/>
            <a:ext cx="3295590" cy="379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6;p33">
            <a:extLst>
              <a:ext uri="{FF2B5EF4-FFF2-40B4-BE49-F238E27FC236}">
                <a16:creationId xmlns:a16="http://schemas.microsoft.com/office/drawing/2014/main" id="{33DFAF1B-51C3-004A-B90C-1F9371F4DA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768" y="3931532"/>
            <a:ext cx="2266634" cy="21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7;p33">
            <a:extLst>
              <a:ext uri="{FF2B5EF4-FFF2-40B4-BE49-F238E27FC236}">
                <a16:creationId xmlns:a16="http://schemas.microsoft.com/office/drawing/2014/main" id="{B2DBDAED-9F08-3A4A-8A1A-DE50B8C9D1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0768" y="1862266"/>
            <a:ext cx="2384668" cy="207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8;p33">
            <a:extLst>
              <a:ext uri="{FF2B5EF4-FFF2-40B4-BE49-F238E27FC236}">
                <a16:creationId xmlns:a16="http://schemas.microsoft.com/office/drawing/2014/main" id="{1199A10F-8EAB-EE4B-B1F2-F1EA3DE0656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5198" y="1854154"/>
            <a:ext cx="2838511" cy="240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09;p33">
            <a:extLst>
              <a:ext uri="{FF2B5EF4-FFF2-40B4-BE49-F238E27FC236}">
                <a16:creationId xmlns:a16="http://schemas.microsoft.com/office/drawing/2014/main" id="{F6BED797-C4BF-164E-A599-B18E2D4AE8F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5198" y="3517376"/>
            <a:ext cx="2838511" cy="240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10;p33">
            <a:extLst>
              <a:ext uri="{FF2B5EF4-FFF2-40B4-BE49-F238E27FC236}">
                <a16:creationId xmlns:a16="http://schemas.microsoft.com/office/drawing/2014/main" id="{372F3F23-15CA-A349-BF89-772CCAFFAC50}"/>
              </a:ext>
            </a:extLst>
          </p:cNvPr>
          <p:cNvSpPr txBox="1"/>
          <p:nvPr/>
        </p:nvSpPr>
        <p:spPr>
          <a:xfrm>
            <a:off x="4480438" y="5922466"/>
            <a:ext cx="2761650" cy="36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500"/>
            </a:pPr>
            <a:r>
              <a:rPr lang="en" sz="1400" dirty="0"/>
              <a:t>Uses</a:t>
            </a:r>
            <a:r>
              <a:rPr lang="sv-SE" sz="1400" dirty="0"/>
              <a:t> </a:t>
            </a:r>
            <a:r>
              <a:rPr lang="sv-SE" sz="1400" dirty="0" err="1"/>
              <a:t>bumps</a:t>
            </a:r>
            <a:r>
              <a:rPr lang="sv-SE" sz="1400" dirty="0"/>
              <a:t> </a:t>
            </a:r>
            <a:r>
              <a:rPr lang="sv-SE" sz="1400" dirty="0" err="1"/>
              <a:t>package</a:t>
            </a:r>
            <a:r>
              <a:rPr lang="sv-SE" sz="1400" dirty="0"/>
              <a:t> from P. </a:t>
            </a:r>
            <a:r>
              <a:rPr lang="sv-SE" sz="1400" dirty="0" err="1"/>
              <a:t>Kienzle</a:t>
            </a:r>
            <a:endParaRPr lang="sv-S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48CCC-7090-AF46-9869-3609E440FC9A}"/>
              </a:ext>
            </a:extLst>
          </p:cNvPr>
          <p:cNvSpPr txBox="1"/>
          <p:nvPr/>
        </p:nvSpPr>
        <p:spPr>
          <a:xfrm>
            <a:off x="1228818" y="930824"/>
            <a:ext cx="4797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Conventional and Bayesian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estimation of inferred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 correlations</a:t>
            </a:r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B98AC551-0455-204D-9C36-CE20C25E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6471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BEC7-468D-6240-AE2E-D66C6F74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98E85-94DA-9843-883E-639D89C9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737EA-61E8-9544-8C10-EE80ACA845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en-US" dirty="0"/>
              <a:t>A few topics to cover…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3DAC0B-A192-B544-B00D-14CD0A816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97DAA37-AF59-C141-9759-D3BA556B3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827791"/>
              </p:ext>
            </p:extLst>
          </p:nvPr>
        </p:nvGraphicFramePr>
        <p:xfrm>
          <a:off x="2053243" y="1056603"/>
          <a:ext cx="8905909" cy="563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0B7A505-4896-4244-9298-A68FE1218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8277" y="3104320"/>
            <a:ext cx="3708400" cy="1066800"/>
          </a:xfrm>
          <a:prstGeom prst="rect">
            <a:avLst/>
          </a:prstGeom>
        </p:spPr>
      </p:pic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B0F1086E-00FB-B246-A0AD-6EE16BF5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02878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010F-19CD-B140-BE3F-577B87CF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It is </a:t>
            </a: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plugin </a:t>
            </a:r>
            <a:r>
              <a:rPr lang="sv-SE" dirty="0" err="1"/>
              <a:t>models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BF71E-5C25-1546-BFD1-EBC64622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20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4392AE2-4A53-8645-B9EA-B1184BCF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96314-59F2-F54A-9713-8DBC78CE5CF2}"/>
              </a:ext>
            </a:extLst>
          </p:cNvPr>
          <p:cNvSpPr/>
          <p:nvPr/>
        </p:nvSpPr>
        <p:spPr>
          <a:xfrm>
            <a:off x="1195647" y="942504"/>
            <a:ext cx="3874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Easy to develop custom models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Syntax and performance testing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Directly available 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ecosystem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743D9-7035-9C41-8F9B-A5DC86AA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821" y="2095335"/>
            <a:ext cx="2896941" cy="4334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B3999B-E938-5540-86D6-6462AD6B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737" y="2123041"/>
            <a:ext cx="2942033" cy="4307221"/>
          </a:xfrm>
          <a:prstGeom prst="rect">
            <a:avLst/>
          </a:prstGeom>
        </p:spPr>
      </p:pic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7566126-FBB7-534C-9EC7-115CE701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8660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83A6-36A9-B547-AD97-104A6405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 </a:t>
            </a:r>
            <a:r>
              <a:rPr lang="sv-SE" dirty="0" err="1"/>
              <a:t>execute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fast...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A1DDF-27A0-9D48-9A9E-993CDAAC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21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2FC361-87CF-444C-A0D1-8DDA7C4C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Google Shape;222;p35">
            <a:extLst>
              <a:ext uri="{FF2B5EF4-FFF2-40B4-BE49-F238E27FC236}">
                <a16:creationId xmlns:a16="http://schemas.microsoft.com/office/drawing/2014/main" id="{35BD0793-1C66-9249-AD53-A9B40F13D8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808"/>
          <a:stretch/>
        </p:blipFill>
        <p:spPr>
          <a:xfrm>
            <a:off x="3689236" y="2272316"/>
            <a:ext cx="7217295" cy="36314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D411E1-6CE4-F548-9730-8FAA90868E51}"/>
              </a:ext>
            </a:extLst>
          </p:cNvPr>
          <p:cNvSpPr/>
          <p:nvPr/>
        </p:nvSpPr>
        <p:spPr>
          <a:xfrm>
            <a:off x="1103709" y="922712"/>
            <a:ext cx="548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supports python and c files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Performance optimization (GPU and multi-core)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Full model description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Unit testing</a:t>
            </a:r>
          </a:p>
        </p:txBody>
      </p:sp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252B9797-0B78-8D42-91D5-5DAFDBBA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148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CC50-3C8F-E44A-8B0F-8B721D12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the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FAFC5-75D6-B84A-B162-DB35358D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22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230F71-D2DB-0148-BA00-83E8FB6C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A552C2-BC02-6E42-8C20-2459E8FC3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9"/>
          <a:stretch/>
        </p:blipFill>
        <p:spPr>
          <a:xfrm>
            <a:off x="4180228" y="2034548"/>
            <a:ext cx="3482958" cy="40759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018837-F196-A343-BD77-A29447231E14}"/>
              </a:ext>
            </a:extLst>
          </p:cNvPr>
          <p:cNvSpPr/>
          <p:nvPr/>
        </p:nvSpPr>
        <p:spPr>
          <a:xfrm>
            <a:off x="1103708" y="1016965"/>
            <a:ext cx="96804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 err="1">
                <a:latin typeface="Arial"/>
                <a:cs typeface="Arial"/>
              </a:rPr>
              <a:t>Porod</a:t>
            </a:r>
            <a:r>
              <a:rPr lang="en-US" dirty="0">
                <a:latin typeface="Arial"/>
                <a:cs typeface="Arial"/>
              </a:rPr>
              <a:t> (Scattering) invariant can be applied to multiphase systems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Provide independent estimate of volume fractions (porosity) and surface area (reactivity)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It can be used as sanity check </a:t>
            </a:r>
          </a:p>
          <a:p>
            <a:pPr marL="342900" indent="-342900" algn="just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5" name="Platshållare för sidfot 3">
            <a:extLst>
              <a:ext uri="{FF2B5EF4-FFF2-40B4-BE49-F238E27FC236}">
                <a16:creationId xmlns:a16="http://schemas.microsoft.com/office/drawing/2014/main" id="{B1A854F0-D868-D048-8813-FFB0D98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533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CC50-3C8F-E44A-8B0F-8B721D12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the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FAFC5-75D6-B84A-B162-DB35358D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23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230F71-D2DB-0148-BA00-83E8FB6C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FC0296-3670-BE42-8440-70C1FE6B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3561678"/>
            <a:ext cx="2485306" cy="2230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8001C6-848A-2F4B-B4B3-78A0CB56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190" y="1655642"/>
            <a:ext cx="2545116" cy="1499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A0298-82A1-984F-B186-96F2B4219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90"/>
          <a:stretch/>
        </p:blipFill>
        <p:spPr>
          <a:xfrm>
            <a:off x="6650015" y="1673149"/>
            <a:ext cx="2399100" cy="23961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018837-F196-A343-BD77-A29447231E14}"/>
              </a:ext>
            </a:extLst>
          </p:cNvPr>
          <p:cNvSpPr/>
          <p:nvPr/>
        </p:nvSpPr>
        <p:spPr>
          <a:xfrm>
            <a:off x="1103709" y="1016965"/>
            <a:ext cx="81672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P(r) - probability of finding a vector of length r between scattering centers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In </a:t>
            </a:r>
            <a:r>
              <a:rPr lang="en-US" dirty="0" err="1">
                <a:latin typeface="Arial"/>
                <a:cs typeface="Arial"/>
              </a:rPr>
              <a:t>SasView</a:t>
            </a:r>
            <a:r>
              <a:rPr lang="en-US" dirty="0">
                <a:latin typeface="Arial"/>
                <a:cs typeface="Arial"/>
              </a:rPr>
              <a:t> P(r)  is derived with Moore’s derivation </a:t>
            </a:r>
          </a:p>
          <a:p>
            <a:pPr algn="just"/>
            <a:endParaRPr lang="en-US" dirty="0">
              <a:latin typeface="Arial"/>
              <a:cs typeface="Arial"/>
            </a:endParaRPr>
          </a:p>
        </p:txBody>
      </p:sp>
      <p:sp>
        <p:nvSpPr>
          <p:cNvPr id="15" name="Platshållare för sidfot 3">
            <a:extLst>
              <a:ext uri="{FF2B5EF4-FFF2-40B4-BE49-F238E27FC236}">
                <a16:creationId xmlns:a16="http://schemas.microsoft.com/office/drawing/2014/main" id="{B1A854F0-D868-D048-8813-FFB0D98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8B8C12-D936-9D46-A4BD-1F797EB007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379"/>
          <a:stretch/>
        </p:blipFill>
        <p:spPr>
          <a:xfrm>
            <a:off x="1195647" y="4215704"/>
            <a:ext cx="7631583" cy="18575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AF618C-9CB5-DD43-BE04-78DD806343B4}"/>
              </a:ext>
            </a:extLst>
          </p:cNvPr>
          <p:cNvGrpSpPr/>
          <p:nvPr/>
        </p:nvGrpSpPr>
        <p:grpSpPr>
          <a:xfrm>
            <a:off x="1611976" y="1927950"/>
            <a:ext cx="2742407" cy="1633728"/>
            <a:chOff x="4871269" y="1578969"/>
            <a:chExt cx="2742407" cy="16337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BC557E7-203C-494D-AD61-3B1ADDB65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000" t="13548" r="27867" b="10581"/>
            <a:stretch/>
          </p:blipFill>
          <p:spPr>
            <a:xfrm>
              <a:off x="4871269" y="1578969"/>
              <a:ext cx="1922687" cy="1633728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EAC6F06-1B3D-9846-90D1-5565F45ED920}"/>
                </a:ext>
              </a:extLst>
            </p:cNvPr>
            <p:cNvCxnSpPr/>
            <p:nvPr/>
          </p:nvCxnSpPr>
          <p:spPr>
            <a:xfrm>
              <a:off x="4950516" y="1868491"/>
              <a:ext cx="1764191" cy="942145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88D448-6F97-524C-81FE-55E797F426CD}"/>
                </a:ext>
              </a:extLst>
            </p:cNvPr>
            <p:cNvSpPr txBox="1"/>
            <p:nvPr/>
          </p:nvSpPr>
          <p:spPr>
            <a:xfrm>
              <a:off x="6874691" y="2018669"/>
              <a:ext cx="738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v-SE" sz="24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</a:t>
              </a:r>
              <a:r>
                <a:rPr lang="sv-SE" sz="2400" b="1" baseline="-25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max</a:t>
              </a:r>
              <a:endParaRPr lang="sv-SE" sz="2400" b="1" baseline="-25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79FBC0-6D0C-9B48-BA3A-A727F3CDD6DC}"/>
              </a:ext>
            </a:extLst>
          </p:cNvPr>
          <p:cNvSpPr txBox="1"/>
          <p:nvPr/>
        </p:nvSpPr>
        <p:spPr>
          <a:xfrm rot="16200000">
            <a:off x="933396" y="4697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P(r)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6B845-787D-914C-98BB-8229E2AA2659}"/>
              </a:ext>
            </a:extLst>
          </p:cNvPr>
          <p:cNvSpPr txBox="1"/>
          <p:nvPr/>
        </p:nvSpPr>
        <p:spPr>
          <a:xfrm>
            <a:off x="1920836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C0D5E8-488A-BB48-A4EB-A16C103FF2D3}"/>
              </a:ext>
            </a:extLst>
          </p:cNvPr>
          <p:cNvSpPr txBox="1"/>
          <p:nvPr/>
        </p:nvSpPr>
        <p:spPr>
          <a:xfrm>
            <a:off x="3957161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AA4D5-D0B3-DC43-B02D-A4E52DAEFB07}"/>
              </a:ext>
            </a:extLst>
          </p:cNvPr>
          <p:cNvSpPr txBox="1"/>
          <p:nvPr/>
        </p:nvSpPr>
        <p:spPr>
          <a:xfrm>
            <a:off x="5792218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E1A8C-CAC1-A84C-BBB0-3663D4A6AF5C}"/>
              </a:ext>
            </a:extLst>
          </p:cNvPr>
          <p:cNvSpPr txBox="1"/>
          <p:nvPr/>
        </p:nvSpPr>
        <p:spPr>
          <a:xfrm>
            <a:off x="7717157" y="560741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865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4F5F-2234-1C4F-AB9B-B1643C15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Correlation</a:t>
            </a:r>
            <a:r>
              <a:rPr lang="sv-SE" dirty="0"/>
              <a:t> </a:t>
            </a:r>
            <a:r>
              <a:rPr lang="sv-SE" dirty="0" err="1"/>
              <a:t>functions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5857-082F-5849-890D-79EFE79B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24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E872D5-3D1F-3D41-975A-1B7BFD9E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D96FEC-CA95-8C44-8422-32917C4E2179}"/>
              </a:ext>
            </a:extLst>
          </p:cNvPr>
          <p:cNvSpPr/>
          <p:nvPr/>
        </p:nvSpPr>
        <p:spPr>
          <a:xfrm>
            <a:off x="1103709" y="965460"/>
            <a:ext cx="75608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An imaginary rod moving through the structure of the material</a:t>
            </a:r>
          </a:p>
          <a:p>
            <a:pPr marL="342900" indent="-342900" algn="just">
              <a:buFont typeface="Arial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returns both the one-dimensional ( Γ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(x) ) and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three-dimensional ( Γ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(x) ) correlation 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B4490-F256-474B-9102-9123F1314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9" y="1931537"/>
            <a:ext cx="9067801" cy="4566919"/>
          </a:xfrm>
          <a:prstGeom prst="rect">
            <a:avLst/>
          </a:prstGeom>
        </p:spPr>
      </p:pic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7EDAB539-6F79-5647-8480-75552AFD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595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E425-F3F9-114E-A02C-88F12137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0F1B-BCE0-FB4C-92B1-1470DD48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25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6F3968-AFD3-A94B-B1E3-368A7732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6CA6E2-7206-F94D-8A4E-81C7572A603D}"/>
              </a:ext>
            </a:extLst>
          </p:cNvPr>
          <p:cNvGrpSpPr/>
          <p:nvPr/>
        </p:nvGrpSpPr>
        <p:grpSpPr>
          <a:xfrm>
            <a:off x="431800" y="1299379"/>
            <a:ext cx="9118600" cy="4907693"/>
            <a:chOff x="-1514265" y="1046869"/>
            <a:chExt cx="10916739" cy="4282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A5650-868F-D940-B44F-36210F2AF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958" y="1046869"/>
              <a:ext cx="8181516" cy="428255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5410CD-502D-5A46-A9DB-2FDD768855F9}"/>
                </a:ext>
              </a:extLst>
            </p:cNvPr>
            <p:cNvGrpSpPr/>
            <p:nvPr/>
          </p:nvGrpSpPr>
          <p:grpSpPr>
            <a:xfrm>
              <a:off x="-1514265" y="1046869"/>
              <a:ext cx="10613767" cy="3313427"/>
              <a:chOff x="-1514265" y="1046869"/>
              <a:chExt cx="10613767" cy="331342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D72CAE-63A4-0940-A934-910FCDE0339A}"/>
                  </a:ext>
                </a:extLst>
              </p:cNvPr>
              <p:cNvSpPr txBox="1"/>
              <p:nvPr/>
            </p:nvSpPr>
            <p:spPr>
              <a:xfrm>
                <a:off x="6821053" y="1234125"/>
                <a:ext cx="1335301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Analysis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527300-FDF2-A745-8B0B-3F9961CE88BE}"/>
                  </a:ext>
                </a:extLst>
              </p:cNvPr>
              <p:cNvSpPr txBox="1"/>
              <p:nvPr/>
            </p:nvSpPr>
            <p:spPr>
              <a:xfrm>
                <a:off x="6630877" y="1700847"/>
                <a:ext cx="2468625" cy="1210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Fitting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Invariant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Inversion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Correlation Function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A285-ED64-DD49-AF64-D96BA9734995}"/>
                  </a:ext>
                </a:extLst>
              </p:cNvPr>
              <p:cNvSpPr txBox="1"/>
              <p:nvPr/>
            </p:nvSpPr>
            <p:spPr>
              <a:xfrm>
                <a:off x="-1474319" y="1046869"/>
                <a:ext cx="940963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Tools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A92E6-2835-924D-A371-F1628A3437D5}"/>
                  </a:ext>
                </a:extLst>
              </p:cNvPr>
              <p:cNvSpPr txBox="1"/>
              <p:nvPr/>
            </p:nvSpPr>
            <p:spPr>
              <a:xfrm>
                <a:off x="-1514265" y="1549270"/>
                <a:ext cx="3200399" cy="2811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Data Operation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SLD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Density/Volume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Slit Size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Kiessig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 Thickness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Q Resolution Estimator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Generic Scattering calculator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Orientation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Python Shell/Editor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Image Viewer</a:t>
                </a:r>
              </a:p>
              <a:p>
                <a:pPr marL="285750" marR="0" lvl="0" indent="-28575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98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Helvetica Light"/>
                  </a:rPr>
                  <a:t>File Converter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7DDB3CE-BB0B-7347-9AC5-1E740024B5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292" y="1232112"/>
                <a:ext cx="1583018" cy="154486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FDDE483-C8C0-7143-B661-6EC40660A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4130" y="1218194"/>
                <a:ext cx="4072344" cy="331077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Platshållare för sidfot 3">
            <a:extLst>
              <a:ext uri="{FF2B5EF4-FFF2-40B4-BE49-F238E27FC236}">
                <a16:creationId xmlns:a16="http://schemas.microsoft.com/office/drawing/2014/main" id="{4364CE21-ABCF-CB46-B72E-1853895D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5514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8A70-74F0-B244-9BE8-CC670C74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5373"/>
            <a:ext cx="10257971" cy="665653"/>
          </a:xfrm>
        </p:spPr>
        <p:txBody>
          <a:bodyPr/>
          <a:lstStyle/>
          <a:p>
            <a:r>
              <a:rPr lang="sv-SE" sz="3600" dirty="0" err="1"/>
              <a:t>SasView</a:t>
            </a:r>
            <a:r>
              <a:rPr lang="sv-SE" sz="3600" dirty="0"/>
              <a:t> </a:t>
            </a:r>
            <a:r>
              <a:rPr lang="sv-SE" sz="3600" dirty="0" err="1"/>
              <a:t>architecture</a:t>
            </a:r>
            <a:r>
              <a:rPr lang="sv-SE" sz="3600" dirty="0"/>
              <a:t> </a:t>
            </a:r>
            <a:r>
              <a:rPr lang="sv-SE" sz="3600" dirty="0" err="1"/>
              <a:t>provides</a:t>
            </a:r>
            <a:r>
              <a:rPr lang="sv-SE" sz="3600" dirty="0"/>
              <a:t> </a:t>
            </a:r>
            <a:r>
              <a:rPr lang="sv-SE" sz="3600" dirty="0" err="1"/>
              <a:t>various</a:t>
            </a:r>
            <a:r>
              <a:rPr lang="sv-SE" sz="3600" dirty="0"/>
              <a:t> </a:t>
            </a:r>
            <a:r>
              <a:rPr lang="sv-SE" sz="3600" dirty="0" err="1"/>
              <a:t>user</a:t>
            </a:r>
            <a:r>
              <a:rPr lang="sv-SE" sz="3600" dirty="0"/>
              <a:t> interfaces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4792A-97F8-6240-929D-BF88FEA4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BCE2E75-7E0B-FA4D-82DF-33847350E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Google Shape;349;p46">
            <a:extLst>
              <a:ext uri="{FF2B5EF4-FFF2-40B4-BE49-F238E27FC236}">
                <a16:creationId xmlns:a16="http://schemas.microsoft.com/office/drawing/2014/main" id="{B5BCC4A7-A2D5-794E-BC31-DB042EEBC9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2142"/>
          <a:stretch/>
        </p:blipFill>
        <p:spPr>
          <a:xfrm>
            <a:off x="1025004" y="1212333"/>
            <a:ext cx="9274696" cy="526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Platshållare för sidfot 3">
            <a:extLst>
              <a:ext uri="{FF2B5EF4-FFF2-40B4-BE49-F238E27FC236}">
                <a16:creationId xmlns:a16="http://schemas.microsoft.com/office/drawing/2014/main" id="{AF1B0F5D-8011-534A-ACC4-2E683A7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1186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D18-E045-2340-AC44-FCBA8465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run</a:t>
            </a:r>
            <a:r>
              <a:rPr lang="sv-SE" dirty="0"/>
              <a:t> from </a:t>
            </a:r>
            <a:r>
              <a:rPr lang="sv-SE" dirty="0" err="1"/>
              <a:t>python</a:t>
            </a:r>
            <a:r>
              <a:rPr lang="sv-SE" dirty="0"/>
              <a:t> script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C4D4-829F-F248-A596-D5501CB7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27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85D0905-9DB0-694C-8BCC-5FD5E187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793D9-A5C4-9D4A-9F3B-87598CB0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0" y="2127595"/>
            <a:ext cx="3034477" cy="3894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6F87B-1A6C-9F4E-9863-948E652E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67" y="2788747"/>
            <a:ext cx="3857747" cy="29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1FD59-115E-7642-B9B9-F7E4657A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08" y="2371334"/>
            <a:ext cx="3978310" cy="3407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B840E0-0290-3B47-81BC-4481F77395C0}"/>
              </a:ext>
            </a:extLst>
          </p:cNvPr>
          <p:cNvSpPr/>
          <p:nvPr/>
        </p:nvSpPr>
        <p:spPr>
          <a:xfrm>
            <a:off x="1103709" y="969161"/>
            <a:ext cx="7543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Direct use of </a:t>
            </a:r>
            <a:r>
              <a:rPr lang="en-US" sz="1800" dirty="0" err="1">
                <a:latin typeface="Arial"/>
                <a:cs typeface="Arial"/>
              </a:rPr>
              <a:t>samodels</a:t>
            </a:r>
            <a:r>
              <a:rPr lang="en-US" sz="1800" dirty="0">
                <a:latin typeface="Arial"/>
                <a:cs typeface="Arial"/>
              </a:rPr>
              <a:t> and bumps optimizer to fit 1D and 2D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Scripts</a:t>
            </a:r>
            <a:r>
              <a:rPr lang="en-US" sz="1800" dirty="0">
                <a:latin typeface="Arial"/>
                <a:cs typeface="Arial"/>
              </a:rPr>
              <a:t> can be run of computer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cs typeface="Arial"/>
              </a:rPr>
              <a:t>Fitting jobs can be defined from GUI and then detached </a:t>
            </a:r>
            <a:endParaRPr lang="sv-SE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B0D7B-FD58-384A-9F06-660E1E9BAC57}"/>
              </a:ext>
            </a:extLst>
          </p:cNvPr>
          <p:cNvSpPr txBox="1"/>
          <p:nvPr/>
        </p:nvSpPr>
        <p:spPr>
          <a:xfrm>
            <a:off x="4599938" y="2002002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Before fit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2B087-0EC0-E04E-AA79-2A67F13615D7}"/>
              </a:ext>
            </a:extLst>
          </p:cNvPr>
          <p:cNvSpPr txBox="1"/>
          <p:nvPr/>
        </p:nvSpPr>
        <p:spPr>
          <a:xfrm>
            <a:off x="8136157" y="2007601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After</a:t>
            </a:r>
            <a:r>
              <a:rPr lang="sv-SE" dirty="0"/>
              <a:t> fit </a:t>
            </a:r>
          </a:p>
        </p:txBody>
      </p:sp>
      <p:sp>
        <p:nvSpPr>
          <p:cNvPr id="16" name="Platshållare för sidfot 3">
            <a:extLst>
              <a:ext uri="{FF2B5EF4-FFF2-40B4-BE49-F238E27FC236}">
                <a16:creationId xmlns:a16="http://schemas.microsoft.com/office/drawing/2014/main" id="{EC773F29-8DB7-394C-AA25-25FF34A4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63E83C-AA49-324F-A51A-AB90263996D3}"/>
              </a:ext>
            </a:extLst>
          </p:cNvPr>
          <p:cNvSpPr/>
          <p:nvPr/>
        </p:nvSpPr>
        <p:spPr>
          <a:xfrm>
            <a:off x="3395542" y="61674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github.com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wiki</a:t>
            </a:r>
            <a:r>
              <a:rPr lang="sv-SE" sz="1400" dirty="0"/>
              <a:t>/</a:t>
            </a:r>
            <a:r>
              <a:rPr lang="sv-SE" sz="1400" dirty="0" err="1"/>
              <a:t>DevNotes_DevGuide_GettingStarted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7732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8B1E-01A3-4445-B36B-F0639F8A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run</a:t>
            </a:r>
            <a:r>
              <a:rPr lang="sv-SE" dirty="0"/>
              <a:t> from </a:t>
            </a:r>
            <a:r>
              <a:rPr lang="sv-SE" dirty="0" err="1"/>
              <a:t>Python</a:t>
            </a:r>
            <a:r>
              <a:rPr lang="sv-SE" dirty="0"/>
              <a:t>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97811-58A6-0A46-A952-FBBE3ADE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A8F7303-C8AB-4C4C-AEF1-B5804D5AE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Google Shape;355;p47">
            <a:extLst>
              <a:ext uri="{FF2B5EF4-FFF2-40B4-BE49-F238E27FC236}">
                <a16:creationId xmlns:a16="http://schemas.microsoft.com/office/drawing/2014/main" id="{C8139F5B-8DA5-0743-A120-CDD72D8A8A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308" y="1242207"/>
            <a:ext cx="5138291" cy="327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6;p47">
            <a:extLst>
              <a:ext uri="{FF2B5EF4-FFF2-40B4-BE49-F238E27FC236}">
                <a16:creationId xmlns:a16="http://schemas.microsoft.com/office/drawing/2014/main" id="{1FC2A95C-87F3-4946-AB81-5081A0B517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804"/>
          <a:stretch/>
        </p:blipFill>
        <p:spPr>
          <a:xfrm>
            <a:off x="762000" y="1242207"/>
            <a:ext cx="4533900" cy="479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3950EE-2BEC-4043-9E9D-4B6ADEF44D20}"/>
              </a:ext>
            </a:extLst>
          </p:cNvPr>
          <p:cNvSpPr/>
          <p:nvPr/>
        </p:nvSpPr>
        <p:spPr>
          <a:xfrm>
            <a:off x="3395542" y="61674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github.com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sasview</a:t>
            </a:r>
            <a:r>
              <a:rPr lang="sv-SE" sz="1400" dirty="0"/>
              <a:t>/</a:t>
            </a:r>
            <a:r>
              <a:rPr lang="sv-SE" sz="1400" dirty="0" err="1"/>
              <a:t>wiki</a:t>
            </a:r>
            <a:r>
              <a:rPr lang="sv-SE" sz="1400" dirty="0"/>
              <a:t>/</a:t>
            </a:r>
            <a:r>
              <a:rPr lang="sv-SE" sz="1400" dirty="0" err="1"/>
              <a:t>DevNotes_DevGuide_GettingStarted</a:t>
            </a:r>
            <a:endParaRPr lang="sv-SE" sz="1400" dirty="0"/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3C29F728-3ED8-3A4C-B49B-1809BA0BF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8237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8620-ABDE-924C-8BCD-57ECD77F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to start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1433F-E96C-7842-BCFA-2A5D1F94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D7C3458-6BBD-BD49-A211-F8A4DCF0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A7B747-77B2-2D4C-AB3A-748D3B7C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0" y="1407636"/>
            <a:ext cx="5220511" cy="4142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061317-D84E-8347-8D97-2E60DECC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09" y="1407636"/>
            <a:ext cx="6210982" cy="4104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695D2A-1027-E744-AF10-971E82BA6699}"/>
              </a:ext>
            </a:extLst>
          </p:cNvPr>
          <p:cNvSpPr txBox="1"/>
          <p:nvPr/>
        </p:nvSpPr>
        <p:spPr>
          <a:xfrm>
            <a:off x="2431528" y="5850891"/>
            <a:ext cx="125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rgbClr val="666666"/>
                </a:solidFill>
              </a:rPr>
              <a:t>sasview.org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CA802-E6D1-C942-AB00-2F06A402A97F}"/>
              </a:ext>
            </a:extLst>
          </p:cNvPr>
          <p:cNvSpPr txBox="1"/>
          <p:nvPr/>
        </p:nvSpPr>
        <p:spPr>
          <a:xfrm>
            <a:off x="7700333" y="5867478"/>
            <a:ext cx="282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rgbClr val="666666"/>
                </a:solidFill>
              </a:rPr>
              <a:t>https</a:t>
            </a:r>
            <a:r>
              <a:rPr lang="sv-SE" dirty="0">
                <a:solidFill>
                  <a:srgbClr val="666666"/>
                </a:solidFill>
              </a:rPr>
              <a:t>://</a:t>
            </a:r>
            <a:r>
              <a:rPr lang="sv-SE" dirty="0" err="1">
                <a:solidFill>
                  <a:srgbClr val="666666"/>
                </a:solidFill>
              </a:rPr>
              <a:t>github.com</a:t>
            </a:r>
            <a:r>
              <a:rPr lang="sv-SE" dirty="0">
                <a:solidFill>
                  <a:srgbClr val="666666"/>
                </a:solidFill>
              </a:rPr>
              <a:t>/</a:t>
            </a:r>
            <a:r>
              <a:rPr lang="sv-SE" dirty="0" err="1">
                <a:solidFill>
                  <a:srgbClr val="666666"/>
                </a:solidFill>
              </a:rPr>
              <a:t>SasView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AE0203-DDB4-B34C-A645-E932CA69C2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3EC7792B-1EE6-4E47-9C96-AED7A57B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29100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Small Angle Scattering?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CE7790D-E878-42AC-AA2D-8A369B3D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3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970930" cy="4768062"/>
          </a:xfrm>
        </p:spPr>
        <p:txBody>
          <a:bodyPr/>
          <a:lstStyle/>
          <a:p>
            <a:r>
              <a:rPr lang="en-US" dirty="0"/>
              <a:t>Small-angle scattering uses </a:t>
            </a:r>
            <a:r>
              <a:rPr lang="en-US" dirty="0">
                <a:solidFill>
                  <a:srgbClr val="FF0000"/>
                </a:solidFill>
              </a:rPr>
              <a:t>X-ray (SAXS) </a:t>
            </a:r>
            <a:r>
              <a:rPr lang="en-US" dirty="0"/>
              <a:t>or</a:t>
            </a:r>
            <a:r>
              <a:rPr lang="en-US" dirty="0">
                <a:solidFill>
                  <a:srgbClr val="FF0000"/>
                </a:solidFill>
              </a:rPr>
              <a:t> neutron (SANS) </a:t>
            </a:r>
            <a:r>
              <a:rPr lang="en-US" dirty="0"/>
              <a:t>scattering at small scattering angles to investigate the structure at length scales from </a:t>
            </a:r>
            <a:r>
              <a:rPr lang="en-US" dirty="0">
                <a:solidFill>
                  <a:srgbClr val="FF0000"/>
                </a:solidFill>
              </a:rPr>
              <a:t>1 - 100 nm.</a:t>
            </a:r>
          </a:p>
          <a:p>
            <a:pPr lvl="1"/>
            <a:endParaRPr lang="en-US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26" name="Picture 2" descr="https://media.springernature.com/original/springer-static/image/chp%3A10.1007%2F978-3-662-48606-1_12/MediaObjects/340197_1_En_12_Fig1_HTML.gif">
            <a:extLst>
              <a:ext uri="{FF2B5EF4-FFF2-40B4-BE49-F238E27FC236}">
                <a16:creationId xmlns:a16="http://schemas.microsoft.com/office/drawing/2014/main" id="{8981AE5B-F2A6-074F-9595-3C7733E1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469" y="3169288"/>
            <a:ext cx="4911430" cy="19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81222C-4807-4647-9CE3-BC6F0228D232}"/>
              </a:ext>
            </a:extLst>
          </p:cNvPr>
          <p:cNvSpPr/>
          <p:nvPr/>
        </p:nvSpPr>
        <p:spPr>
          <a:xfrm>
            <a:off x="898667" y="6063686"/>
            <a:ext cx="103790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/>
              <a:t>Barré L. (2016) </a:t>
            </a:r>
            <a:r>
              <a:rPr lang="sv-SE" sz="1400" dirty="0" err="1"/>
              <a:t>Contribution</a:t>
            </a:r>
            <a:r>
              <a:rPr lang="sv-SE" sz="1400" dirty="0"/>
              <a:t> </a:t>
            </a:r>
            <a:r>
              <a:rPr lang="sv-SE" sz="1400" dirty="0" err="1"/>
              <a:t>of</a:t>
            </a:r>
            <a:r>
              <a:rPr lang="sv-SE" sz="1400" dirty="0"/>
              <a:t> Small-</a:t>
            </a:r>
            <a:r>
              <a:rPr lang="sv-SE" sz="1400" dirty="0" err="1"/>
              <a:t>Angle</a:t>
            </a:r>
            <a:r>
              <a:rPr lang="sv-SE" sz="1400" dirty="0"/>
              <a:t> X-Ray and Neutron </a:t>
            </a:r>
            <a:r>
              <a:rPr lang="sv-SE" sz="1400" dirty="0" err="1"/>
              <a:t>Scattering</a:t>
            </a:r>
            <a:r>
              <a:rPr lang="sv-SE" sz="1400" dirty="0"/>
              <a:t> (SAXS and SANS) to the </a:t>
            </a:r>
            <a:r>
              <a:rPr lang="sv-SE" sz="1400" dirty="0" err="1"/>
              <a:t>Characterization</a:t>
            </a:r>
            <a:r>
              <a:rPr lang="sv-SE" sz="1400" dirty="0"/>
              <a:t>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Natural</a:t>
            </a:r>
            <a:r>
              <a:rPr lang="sv-SE" sz="1400" dirty="0"/>
              <a:t> </a:t>
            </a:r>
            <a:r>
              <a:rPr lang="sv-SE" sz="1400" dirty="0" err="1"/>
              <a:t>Nanomaterials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0745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B384-5200-F843-A2C8-D1E4E376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5.0.2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26D9A-F761-9441-8B6F-58A5AD64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30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F68BE-23B6-EE48-85B9-9CF189B39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b="1" dirty="0"/>
              <a:t>New features/</a:t>
            </a:r>
            <a:r>
              <a:rPr lang="sv-SE" b="1" dirty="0" err="1"/>
              <a:t>improvements</a:t>
            </a:r>
            <a:endParaRPr lang="sv-SE" b="1" dirty="0"/>
          </a:p>
          <a:p>
            <a:r>
              <a:rPr lang="sv-SE" dirty="0" err="1"/>
              <a:t>sasview</a:t>
            </a:r>
            <a:r>
              <a:rPr lang="sv-SE" dirty="0"/>
              <a:t> # 1355 </a:t>
            </a:r>
            <a:r>
              <a:rPr lang="sv-SE" dirty="0" err="1"/>
              <a:t>SasView</a:t>
            </a:r>
            <a:r>
              <a:rPr lang="sv-SE" dirty="0"/>
              <a:t> 5.0 lacks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conversion</a:t>
            </a:r>
            <a:r>
              <a:rPr lang="sv-SE" dirty="0"/>
              <a:t> option in </a:t>
            </a:r>
            <a:r>
              <a:rPr lang="sv-SE" dirty="0" err="1"/>
              <a:t>tool</a:t>
            </a:r>
            <a:r>
              <a:rPr lang="sv-SE" dirty="0"/>
              <a:t> </a:t>
            </a:r>
            <a:r>
              <a:rPr lang="sv-SE" dirty="0" err="1"/>
              <a:t>menu</a:t>
            </a:r>
            <a:endParaRPr lang="sv-SE" dirty="0"/>
          </a:p>
          <a:p>
            <a:r>
              <a:rPr lang="sv-SE" dirty="0" err="1"/>
              <a:t>sasview</a:t>
            </a:r>
            <a:r>
              <a:rPr lang="sv-SE" dirty="0"/>
              <a:t> # 1480 </a:t>
            </a:r>
            <a:r>
              <a:rPr lang="sv-SE" dirty="0" err="1"/>
              <a:t>Added</a:t>
            </a:r>
            <a:r>
              <a:rPr lang="sv-SE" dirty="0"/>
              <a:t> enumeration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plots</a:t>
            </a:r>
            <a:r>
              <a:rPr lang="sv-SE" dirty="0"/>
              <a:t> in the Windows </a:t>
            </a:r>
            <a:r>
              <a:rPr lang="sv-SE" dirty="0" err="1"/>
              <a:t>menu</a:t>
            </a:r>
            <a:r>
              <a:rPr lang="sv-SE" dirty="0"/>
              <a:t>,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raising</a:t>
            </a:r>
            <a:r>
              <a:rPr lang="sv-SE" dirty="0"/>
              <a:t>/</a:t>
            </a:r>
            <a:r>
              <a:rPr lang="sv-SE" dirty="0" err="1"/>
              <a:t>setting</a:t>
            </a:r>
            <a:endParaRPr lang="sv-SE" dirty="0"/>
          </a:p>
          <a:p>
            <a:r>
              <a:rPr lang="sv-SE" dirty="0" err="1"/>
              <a:t>sasmodels</a:t>
            </a:r>
            <a:r>
              <a:rPr lang="sv-SE" dirty="0"/>
              <a:t> # 211 </a:t>
            </a:r>
            <a:r>
              <a:rPr lang="sv-SE" dirty="0" err="1"/>
              <a:t>Reparameterize</a:t>
            </a:r>
            <a:r>
              <a:rPr lang="sv-SE" dirty="0"/>
              <a:t> </a:t>
            </a:r>
            <a:r>
              <a:rPr lang="sv-SE" dirty="0" err="1"/>
              <a:t>existing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.</a:t>
            </a:r>
          </a:p>
          <a:p>
            <a:r>
              <a:rPr lang="sv-SE" dirty="0" err="1"/>
              <a:t>sasmodels</a:t>
            </a:r>
            <a:r>
              <a:rPr lang="sv-SE" dirty="0"/>
              <a:t> # 390 Re-</a:t>
            </a:r>
            <a:r>
              <a:rPr lang="sv-SE" dirty="0" err="1"/>
              <a:t>describe</a:t>
            </a:r>
            <a:r>
              <a:rPr lang="sv-SE" dirty="0"/>
              <a:t> Source </a:t>
            </a:r>
            <a:r>
              <a:rPr lang="sv-SE" dirty="0" err="1"/>
              <a:t>intensity</a:t>
            </a:r>
            <a:r>
              <a:rPr lang="sv-SE" dirty="0"/>
              <a:t> in </a:t>
            </a:r>
            <a:r>
              <a:rPr lang="sv-SE" dirty="0" err="1"/>
              <a:t>model</a:t>
            </a:r>
            <a:r>
              <a:rPr lang="sv-SE" dirty="0"/>
              <a:t> parameter </a:t>
            </a:r>
            <a:r>
              <a:rPr lang="sv-SE" dirty="0" err="1"/>
              <a:t>tables</a:t>
            </a:r>
            <a:endParaRPr lang="sv-SE" dirty="0"/>
          </a:p>
          <a:p>
            <a:r>
              <a:rPr lang="sv-SE" dirty="0" err="1"/>
              <a:t>sasmodels</a:t>
            </a:r>
            <a:r>
              <a:rPr lang="sv-SE" dirty="0"/>
              <a:t> # 382 </a:t>
            </a:r>
            <a:r>
              <a:rPr lang="sv-SE" dirty="0" err="1"/>
              <a:t>Doc</a:t>
            </a:r>
            <a:r>
              <a:rPr lang="sv-SE" dirty="0"/>
              <a:t> gen </a:t>
            </a:r>
            <a:r>
              <a:rPr lang="sv-SE" dirty="0" err="1"/>
              <a:t>speedup</a:t>
            </a:r>
            <a:r>
              <a:rPr lang="sv-SE" dirty="0"/>
              <a:t>, </a:t>
            </a:r>
            <a:r>
              <a:rPr lang="sv-SE" dirty="0" err="1"/>
              <a:t>improved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generation and minor </a:t>
            </a:r>
            <a:r>
              <a:rPr lang="sv-SE" dirty="0" err="1"/>
              <a:t>fixes</a:t>
            </a:r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FA1648-892E-D841-A747-1E0D39080CC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sv-SE" b="1" dirty="0"/>
              <a:t>Bug </a:t>
            </a:r>
            <a:r>
              <a:rPr lang="sv-SE" b="1" dirty="0" err="1"/>
              <a:t>Fixes</a:t>
            </a:r>
            <a:endParaRPr lang="sv-SE" b="1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1455 5.0.1 </a:t>
            </a:r>
            <a:r>
              <a:rPr lang="sv-SE" dirty="0" err="1"/>
              <a:t>load</a:t>
            </a:r>
            <a:r>
              <a:rPr lang="sv-SE" dirty="0"/>
              <a:t>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generates</a:t>
            </a:r>
            <a:r>
              <a:rPr lang="sv-SE" dirty="0"/>
              <a:t> a second FitPage1</a:t>
            </a:r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1499 Ess </a:t>
            </a:r>
            <a:r>
              <a:rPr lang="sv-SE" dirty="0" err="1"/>
              <a:t>gui</a:t>
            </a:r>
            <a:r>
              <a:rPr lang="sv-SE" dirty="0"/>
              <a:t> 1355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converter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1501 </a:t>
            </a:r>
            <a:r>
              <a:rPr lang="sv-SE" dirty="0" err="1"/>
              <a:t>Update</a:t>
            </a:r>
            <a:r>
              <a:rPr lang="sv-SE" dirty="0"/>
              <a:t> 5.x </a:t>
            </a:r>
            <a:r>
              <a:rPr lang="sv-SE" dirty="0" err="1"/>
              <a:t>documentation</a:t>
            </a:r>
            <a:r>
              <a:rPr lang="sv-SE" dirty="0"/>
              <a:t> for </a:t>
            </a:r>
            <a:r>
              <a:rPr lang="sv-SE" dirty="0" err="1"/>
              <a:t>Corfunc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1431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loading</a:t>
            </a:r>
            <a:r>
              <a:rPr lang="sv-SE" dirty="0"/>
              <a:t> plugin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spurious</a:t>
            </a:r>
            <a:r>
              <a:rPr lang="sv-SE" dirty="0"/>
              <a:t> </a:t>
            </a:r>
            <a:r>
              <a:rPr lang="sv-SE" dirty="0" err="1"/>
              <a:t>unicode</a:t>
            </a:r>
            <a:r>
              <a:rPr lang="sv-SE" dirty="0"/>
              <a:t> </a:t>
            </a:r>
            <a:r>
              <a:rPr lang="sv-SE" dirty="0" err="1"/>
              <a:t>character</a:t>
            </a:r>
            <a:r>
              <a:rPr lang="sv-SE" dirty="0"/>
              <a:t> plugin editor </a:t>
            </a:r>
            <a:r>
              <a:rPr lang="sv-SE" dirty="0" err="1"/>
              <a:t>crashes</a:t>
            </a:r>
            <a:endParaRPr lang="sv-SE" dirty="0"/>
          </a:p>
          <a:p>
            <a:r>
              <a:rPr lang="sv-SE" dirty="0" err="1"/>
              <a:t>Fixes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# 1138 Check </a:t>
            </a:r>
            <a:r>
              <a:rPr lang="sv-SE" dirty="0" err="1"/>
              <a:t>package</a:t>
            </a:r>
            <a:r>
              <a:rPr lang="sv-SE" dirty="0"/>
              <a:t> versions in </a:t>
            </a:r>
            <a:r>
              <a:rPr lang="sv-SE" dirty="0" err="1"/>
              <a:t>yaml</a:t>
            </a:r>
            <a:r>
              <a:rPr lang="sv-SE" dirty="0"/>
              <a:t> </a:t>
            </a:r>
            <a:r>
              <a:rPr lang="sv-SE" dirty="0" err="1"/>
              <a:t>files</a:t>
            </a:r>
            <a:r>
              <a:rPr lang="sv-SE" dirty="0"/>
              <a:t> and </a:t>
            </a:r>
            <a:r>
              <a:rPr lang="sv-SE" dirty="0" err="1"/>
              <a:t>setup.py</a:t>
            </a:r>
            <a:endParaRPr lang="sv-SE" dirty="0"/>
          </a:p>
          <a:p>
            <a:r>
              <a:rPr lang="sv-SE" dirty="0" err="1"/>
              <a:t>etc</a:t>
            </a:r>
            <a:r>
              <a:rPr lang="sv-SE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7239B5-FCC0-C542-82A6-919634EFC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Released</a:t>
            </a:r>
            <a:r>
              <a:rPr lang="sv-SE" dirty="0"/>
              <a:t> in April 2020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09D6E2C-62B0-CE4C-B812-B0C7BE54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9" name="Platshållare för sidfot 3">
            <a:extLst>
              <a:ext uri="{FF2B5EF4-FFF2-40B4-BE49-F238E27FC236}">
                <a16:creationId xmlns:a16="http://schemas.microsoft.com/office/drawing/2014/main" id="{42C171A2-E12D-7549-B95E-BECF411A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244615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F6B4-530A-2C4B-9F24-BBB7A716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RoadMap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3148C-7274-2F40-9A2A-90490FB5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31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103A6A-D0B6-F647-814A-A700853D9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647" y="1562400"/>
            <a:ext cx="4879680" cy="4768062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Version 5.1</a:t>
            </a:r>
          </a:p>
          <a:p>
            <a:pPr marL="0" indent="0">
              <a:buNone/>
            </a:pPr>
            <a:r>
              <a:rPr lang="sv-SE" dirty="0" err="1"/>
              <a:t>Complete</a:t>
            </a:r>
            <a:r>
              <a:rPr lang="sv-SE" dirty="0"/>
              <a:t> beta approximation</a:t>
            </a:r>
          </a:p>
          <a:p>
            <a:pPr marL="0" indent="0">
              <a:buNone/>
            </a:pPr>
            <a:r>
              <a:rPr lang="sv-SE" dirty="0" err="1"/>
              <a:t>Complete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paper</a:t>
            </a:r>
          </a:p>
          <a:p>
            <a:pPr marL="0" indent="0">
              <a:buNone/>
            </a:pPr>
            <a:r>
              <a:rPr lang="sv-SE" dirty="0"/>
              <a:t>Begin </a:t>
            </a:r>
            <a:r>
              <a:rPr lang="sv-SE" dirty="0" err="1"/>
              <a:t>refactor</a:t>
            </a:r>
            <a:r>
              <a:rPr lang="sv-SE" dirty="0"/>
              <a:t> on </a:t>
            </a:r>
            <a:r>
              <a:rPr lang="sv-SE" dirty="0" err="1"/>
              <a:t>constraints</a:t>
            </a:r>
            <a:r>
              <a:rPr lang="sv-SE" dirty="0"/>
              <a:t>/sim fits</a:t>
            </a:r>
          </a:p>
          <a:p>
            <a:pPr marL="0" indent="0">
              <a:buNone/>
            </a:pPr>
            <a:r>
              <a:rPr lang="sv-SE" dirty="0"/>
              <a:t>Start on </a:t>
            </a:r>
            <a:r>
              <a:rPr lang="sv-SE" dirty="0" err="1"/>
              <a:t>use</a:t>
            </a:r>
            <a:r>
              <a:rPr lang="sv-SE" dirty="0"/>
              <a:t> P or S </a:t>
            </a:r>
            <a:r>
              <a:rPr lang="sv-SE" dirty="0" err="1"/>
              <a:t>array</a:t>
            </a:r>
            <a:r>
              <a:rPr lang="sv-SE" dirty="0"/>
              <a:t> to do P*S … or I/P?</a:t>
            </a:r>
          </a:p>
          <a:p>
            <a:pPr marL="0" indent="0">
              <a:buNone/>
            </a:pPr>
            <a:r>
              <a:rPr lang="sv-SE" dirty="0" err="1"/>
              <a:t>Starton</a:t>
            </a:r>
            <a:r>
              <a:rPr lang="sv-SE" dirty="0"/>
              <a:t> </a:t>
            </a:r>
            <a:r>
              <a:rPr lang="sv-SE" dirty="0" err="1"/>
              <a:t>Oriented</a:t>
            </a:r>
            <a:r>
              <a:rPr lang="sv-SE" dirty="0"/>
              <a:t> 1D </a:t>
            </a:r>
            <a:r>
              <a:rPr lang="sv-SE" dirty="0" err="1"/>
              <a:t>cuts</a:t>
            </a:r>
            <a:r>
              <a:rPr lang="sv-SE" dirty="0"/>
              <a:t> </a:t>
            </a:r>
            <a:r>
              <a:rPr lang="sv-SE" dirty="0" err="1"/>
              <a:t>fitted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Start </a:t>
            </a:r>
            <a:r>
              <a:rPr lang="sv-SE" dirty="0" err="1"/>
              <a:t>Advanced</a:t>
            </a:r>
            <a:r>
              <a:rPr lang="sv-SE" dirty="0"/>
              <a:t> “</a:t>
            </a:r>
            <a:r>
              <a:rPr lang="sv-SE" dirty="0" err="1"/>
              <a:t>how</a:t>
            </a:r>
            <a:r>
              <a:rPr lang="sv-SE" dirty="0"/>
              <a:t> to fit my data” </a:t>
            </a:r>
            <a:r>
              <a:rPr lang="sv-SE" dirty="0" err="1"/>
              <a:t>tutorial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Start </a:t>
            </a:r>
            <a:r>
              <a:rPr lang="sv-SE" dirty="0" err="1"/>
              <a:t>work</a:t>
            </a:r>
            <a:r>
              <a:rPr lang="sv-SE" dirty="0"/>
              <a:t> on General Ornstein </a:t>
            </a:r>
            <a:r>
              <a:rPr lang="sv-SE" dirty="0" err="1"/>
              <a:t>Zernike</a:t>
            </a:r>
            <a:r>
              <a:rPr lang="sv-SE" dirty="0"/>
              <a:t> </a:t>
            </a:r>
            <a:r>
              <a:rPr lang="sv-SE" dirty="0" err="1"/>
              <a:t>solver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PRISM </a:t>
            </a:r>
            <a:r>
              <a:rPr lang="sv-SE" dirty="0" err="1"/>
              <a:t>incorporation</a:t>
            </a:r>
            <a:endParaRPr lang="sv-SE" dirty="0"/>
          </a:p>
          <a:p>
            <a:pPr marL="0" indent="0">
              <a:buNone/>
            </a:pPr>
            <a:r>
              <a:rPr lang="sv-SE" dirty="0" err="1"/>
              <a:t>McSAS</a:t>
            </a:r>
            <a:r>
              <a:rPr lang="sv-SE" dirty="0"/>
              <a:t> </a:t>
            </a:r>
            <a:r>
              <a:rPr lang="sv-SE" dirty="0" err="1"/>
              <a:t>integrated</a:t>
            </a:r>
            <a:endParaRPr lang="sv-SE" dirty="0"/>
          </a:p>
          <a:p>
            <a:endParaRPr lang="sv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33B692-3FE3-0345-AC8B-71E9C00DB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Roadmap</a:t>
            </a:r>
            <a:r>
              <a:rPr lang="sv-SE" dirty="0"/>
              <a:t> mid 2020 to mid 2021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E0E230-075E-F547-8A0F-5E417CE2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5C64C-4E6B-394E-BFB1-61711E098EE8}"/>
              </a:ext>
            </a:extLst>
          </p:cNvPr>
          <p:cNvSpPr txBox="1">
            <a:spLocks/>
          </p:cNvSpPr>
          <p:nvPr/>
        </p:nvSpPr>
        <p:spPr>
          <a:xfrm>
            <a:off x="6075327" y="1562400"/>
            <a:ext cx="5504411" cy="4768062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Architecture</a:t>
            </a:r>
            <a:r>
              <a:rPr lang="sv-SE" dirty="0"/>
              <a:t> manual </a:t>
            </a:r>
            <a:r>
              <a:rPr lang="sv-SE" dirty="0" err="1"/>
              <a:t>complete</a:t>
            </a:r>
            <a:endParaRPr lang="sv-SE" dirty="0"/>
          </a:p>
          <a:p>
            <a:r>
              <a:rPr lang="sv-SE" dirty="0" err="1"/>
              <a:t>Identify</a:t>
            </a:r>
            <a:r>
              <a:rPr lang="sv-SE" dirty="0"/>
              <a:t> “</a:t>
            </a:r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workflows</a:t>
            </a:r>
            <a:r>
              <a:rPr lang="sv-SE" dirty="0"/>
              <a:t>”</a:t>
            </a:r>
          </a:p>
          <a:p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editor features </a:t>
            </a:r>
            <a:r>
              <a:rPr lang="sv-SE" dirty="0" err="1"/>
              <a:t>added</a:t>
            </a:r>
            <a:r>
              <a:rPr lang="sv-SE" dirty="0"/>
              <a:t> like </a:t>
            </a:r>
            <a:r>
              <a:rPr lang="sv-SE" dirty="0" err="1"/>
              <a:t>including</a:t>
            </a:r>
            <a:r>
              <a:rPr lang="sv-SE" dirty="0"/>
              <a:t> </a:t>
            </a:r>
            <a:r>
              <a:rPr lang="sv-SE" dirty="0" err="1"/>
              <a:t>compare.py</a:t>
            </a:r>
            <a:r>
              <a:rPr lang="sv-SE" dirty="0"/>
              <a:t> integration</a:t>
            </a:r>
          </a:p>
          <a:p>
            <a:r>
              <a:rPr lang="sv-SE" dirty="0" err="1"/>
              <a:t>Headless</a:t>
            </a:r>
            <a:r>
              <a:rPr lang="sv-SE" dirty="0"/>
              <a:t> operation for </a:t>
            </a:r>
            <a:r>
              <a:rPr lang="sv-SE" dirty="0" err="1"/>
              <a:t>realtime</a:t>
            </a:r>
            <a:r>
              <a:rPr lang="sv-SE" dirty="0"/>
              <a:t>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started</a:t>
            </a:r>
            <a:endParaRPr lang="sv-SE" dirty="0"/>
          </a:p>
          <a:p>
            <a:r>
              <a:rPr lang="sv-SE" dirty="0" err="1"/>
              <a:t>sascalc</a:t>
            </a:r>
            <a:r>
              <a:rPr lang="sv-SE" dirty="0"/>
              <a:t> separation </a:t>
            </a:r>
            <a:r>
              <a:rPr lang="sv-SE" dirty="0" err="1"/>
              <a:t>started</a:t>
            </a:r>
            <a:endParaRPr lang="sv-SE" dirty="0"/>
          </a:p>
          <a:p>
            <a:r>
              <a:rPr lang="sv-SE" dirty="0"/>
              <a:t>Start </a:t>
            </a:r>
            <a:r>
              <a:rPr lang="sv-SE" dirty="0" err="1"/>
              <a:t>work</a:t>
            </a:r>
            <a:r>
              <a:rPr lang="sv-SE" dirty="0"/>
              <a:t> on </a:t>
            </a:r>
            <a:r>
              <a:rPr lang="sv-SE" dirty="0" err="1"/>
              <a:t>time</a:t>
            </a:r>
            <a:r>
              <a:rPr lang="sv-SE" dirty="0"/>
              <a:t>-</a:t>
            </a:r>
            <a:r>
              <a:rPr lang="sv-SE" dirty="0" err="1"/>
              <a:t>of</a:t>
            </a:r>
            <a:r>
              <a:rPr lang="sv-SE" dirty="0"/>
              <a:t>-flight resolution </a:t>
            </a:r>
            <a:r>
              <a:rPr lang="sv-SE" dirty="0" err="1"/>
              <a:t>function</a:t>
            </a:r>
            <a:endParaRPr lang="sv-SE" dirty="0"/>
          </a:p>
          <a:p>
            <a:endParaRPr lang="sv-SE" dirty="0"/>
          </a:p>
        </p:txBody>
      </p:sp>
      <p:sp>
        <p:nvSpPr>
          <p:cNvPr id="10" name="Platshållare för sidfot 3">
            <a:extLst>
              <a:ext uri="{FF2B5EF4-FFF2-40B4-BE49-F238E27FC236}">
                <a16:creationId xmlns:a16="http://schemas.microsoft.com/office/drawing/2014/main" id="{06507503-D484-5344-B3DE-95514D4D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CA04A8-05B8-124B-9433-9C594D9AF80A}"/>
              </a:ext>
            </a:extLst>
          </p:cNvPr>
          <p:cNvSpPr/>
          <p:nvPr/>
        </p:nvSpPr>
        <p:spPr>
          <a:xfrm>
            <a:off x="2686570" y="6085428"/>
            <a:ext cx="6194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github.com</a:t>
            </a:r>
            <a:r>
              <a:rPr lang="sv-SE" dirty="0"/>
              <a:t>/</a:t>
            </a:r>
            <a:r>
              <a:rPr lang="sv-SE" dirty="0" err="1"/>
              <a:t>SasView</a:t>
            </a:r>
            <a:r>
              <a:rPr lang="sv-SE" dirty="0"/>
              <a:t>/</a:t>
            </a:r>
            <a:r>
              <a:rPr lang="sv-SE" dirty="0" err="1"/>
              <a:t>documents</a:t>
            </a:r>
            <a:r>
              <a:rPr lang="sv-SE" dirty="0"/>
              <a:t>/</a:t>
            </a:r>
            <a:r>
              <a:rPr lang="sv-SE" dirty="0" err="1"/>
              <a:t>tree</a:t>
            </a:r>
            <a:r>
              <a:rPr lang="sv-SE" dirty="0"/>
              <a:t>/master/</a:t>
            </a:r>
            <a:r>
              <a:rPr lang="sv-SE" dirty="0" err="1"/>
              <a:t>Roadmap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6971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F6D9C-3760-B640-BD0D-35233882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Day-to-</a:t>
            </a:r>
            <a:r>
              <a:rPr lang="sv-SE" dirty="0" err="1"/>
              <a:t>day</a:t>
            </a:r>
            <a:r>
              <a:rPr lang="sv-SE" dirty="0"/>
              <a:t> </a:t>
            </a:r>
            <a:r>
              <a:rPr lang="sv-SE" dirty="0" err="1"/>
              <a:t>issues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ABC5F-0A98-BD4D-AEA6-4092BF2B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2CA72-54AF-7142-A674-78B62430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32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FB230-085F-084A-90BB-12817FB82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E95AEA-C1D8-E349-9F0A-5295F545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B0350-38D3-9047-A94C-936CE5F8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47" y="1446416"/>
            <a:ext cx="9036570" cy="4650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2B171D-806E-8442-978B-385103C98018}"/>
              </a:ext>
            </a:extLst>
          </p:cNvPr>
          <p:cNvSpPr/>
          <p:nvPr/>
        </p:nvSpPr>
        <p:spPr>
          <a:xfrm>
            <a:off x="5713932" y="6105938"/>
            <a:ext cx="4284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github.com</a:t>
            </a:r>
            <a:r>
              <a:rPr lang="sv-SE" dirty="0"/>
              <a:t>/</a:t>
            </a:r>
            <a:r>
              <a:rPr lang="sv-SE" dirty="0" err="1"/>
              <a:t>SasView</a:t>
            </a:r>
            <a:r>
              <a:rPr lang="sv-SE" dirty="0"/>
              <a:t>/</a:t>
            </a:r>
            <a:r>
              <a:rPr lang="sv-SE" dirty="0" err="1"/>
              <a:t>sasview</a:t>
            </a:r>
            <a:r>
              <a:rPr lang="sv-SE" dirty="0"/>
              <a:t>/</a:t>
            </a:r>
            <a:r>
              <a:rPr lang="sv-SE" dirty="0" err="1"/>
              <a:t>issues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1436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D84E-FA2A-5F49-98B4-8D8DE2F6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cannot</a:t>
            </a:r>
            <a:r>
              <a:rPr lang="sv-SE" dirty="0"/>
              <a:t> 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3517-EDFA-D846-B87B-808AC0FC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33</a:t>
            </a:fld>
            <a:endParaRPr lang="sv-S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630E5A-02B4-104E-8FCF-8E9BDC5EBA8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445829" y="2374411"/>
            <a:ext cx="2846893" cy="284689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30A2AB-1137-7648-B03D-B293EFBAA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Molecular</a:t>
            </a:r>
            <a:r>
              <a:rPr lang="sv-SE" dirty="0"/>
              <a:t> and </a:t>
            </a:r>
            <a:r>
              <a:rPr lang="sv-SE" i="1" dirty="0"/>
              <a:t>ab </a:t>
            </a:r>
            <a:r>
              <a:rPr lang="sv-SE" i="1" dirty="0" err="1"/>
              <a:t>initio</a:t>
            </a:r>
            <a:r>
              <a:rPr lang="sv-SE" i="1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the </a:t>
            </a:r>
            <a:r>
              <a:rPr lang="sv-SE" dirty="0" err="1"/>
              <a:t>scope</a:t>
            </a:r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6DE5B1F-E262-0849-9609-8F6E1308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5122" name="Picture 2" descr="http://www.smallangles.net/sassie/SASSIE_HOME_files/shapeimage_1.png">
            <a:extLst>
              <a:ext uri="{FF2B5EF4-FFF2-40B4-BE49-F238E27FC236}">
                <a16:creationId xmlns:a16="http://schemas.microsoft.com/office/drawing/2014/main" id="{609DAA2D-2B7F-AC47-9C61-052AD61CEF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05" y="2402540"/>
            <a:ext cx="3633258" cy="255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F54D45-2578-C747-B4E2-7DCC9D0F811C}"/>
              </a:ext>
            </a:extLst>
          </p:cNvPr>
          <p:cNvSpPr/>
          <p:nvPr/>
        </p:nvSpPr>
        <p:spPr>
          <a:xfrm>
            <a:off x="1555500" y="5334583"/>
            <a:ext cx="4228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http://</a:t>
            </a:r>
            <a:r>
              <a:rPr lang="sv-SE" sz="1400" dirty="0" err="1"/>
              <a:t>www.smallangles.net</a:t>
            </a:r>
            <a:r>
              <a:rPr lang="sv-SE" sz="1400" dirty="0"/>
              <a:t>/</a:t>
            </a:r>
            <a:r>
              <a:rPr lang="sv-SE" sz="1400" dirty="0" err="1"/>
              <a:t>sassie</a:t>
            </a:r>
            <a:r>
              <a:rPr lang="sv-SE" sz="1400" dirty="0"/>
              <a:t>/</a:t>
            </a:r>
            <a:r>
              <a:rPr lang="sv-SE" sz="1400" dirty="0" err="1"/>
              <a:t>SASSIE_HOME.html</a:t>
            </a:r>
            <a:endParaRPr lang="sv-SE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0920A-6A00-D045-9DBC-005FAAA5B9B4}"/>
              </a:ext>
            </a:extLst>
          </p:cNvPr>
          <p:cNvSpPr/>
          <p:nvPr/>
        </p:nvSpPr>
        <p:spPr>
          <a:xfrm>
            <a:off x="6534823" y="5334583"/>
            <a:ext cx="41720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www.embl-hamburg.de</a:t>
            </a:r>
            <a:r>
              <a:rPr lang="sv-SE" sz="1400" dirty="0"/>
              <a:t>/</a:t>
            </a:r>
            <a:r>
              <a:rPr lang="sv-SE" sz="1400" dirty="0" err="1"/>
              <a:t>biosaxs</a:t>
            </a:r>
            <a:r>
              <a:rPr lang="sv-SE" sz="1400" dirty="0"/>
              <a:t>/</a:t>
            </a:r>
            <a:r>
              <a:rPr lang="sv-SE" sz="1400" dirty="0" err="1"/>
              <a:t>software.html</a:t>
            </a:r>
            <a:endParaRPr lang="sv-SE" sz="1400" dirty="0"/>
          </a:p>
        </p:txBody>
      </p:sp>
      <p:sp>
        <p:nvSpPr>
          <p:cNvPr id="12" name="Platshållare för sidfot 3">
            <a:extLst>
              <a:ext uri="{FF2B5EF4-FFF2-40B4-BE49-F238E27FC236}">
                <a16:creationId xmlns:a16="http://schemas.microsoft.com/office/drawing/2014/main" id="{4A84FBC3-5F9E-2249-9826-5123D6E8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2A584-1AD3-BF43-8405-4079B35BD4E3}"/>
              </a:ext>
            </a:extLst>
          </p:cNvPr>
          <p:cNvSpPr txBox="1"/>
          <p:nvPr/>
        </p:nvSpPr>
        <p:spPr>
          <a:xfrm>
            <a:off x="1555500" y="1798168"/>
            <a:ext cx="80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SASSIE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7276D-1EE0-A94A-AF5F-D5A8DCBF9907}"/>
              </a:ext>
            </a:extLst>
          </p:cNvPr>
          <p:cNvSpPr txBox="1"/>
          <p:nvPr/>
        </p:nvSpPr>
        <p:spPr>
          <a:xfrm>
            <a:off x="6534823" y="179816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ATSAS</a:t>
            </a:r>
          </a:p>
        </p:txBody>
      </p:sp>
    </p:spTree>
    <p:extLst>
      <p:ext uri="{BB962C8B-B14F-4D97-AF65-F5344CB8AC3E}">
        <p14:creationId xmlns:p14="http://schemas.microsoft.com/office/powerpoint/2010/main" val="22494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EAF2-EFED-3C4A-BEAE-50CAB932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5373"/>
            <a:ext cx="10769600" cy="657339"/>
          </a:xfrm>
        </p:spPr>
        <p:txBody>
          <a:bodyPr/>
          <a:lstStyle/>
          <a:p>
            <a:r>
              <a:rPr lang="sv-SE" sz="4000" dirty="0" err="1"/>
              <a:t>Time-resolved</a:t>
            </a:r>
            <a:r>
              <a:rPr lang="sv-SE" sz="4000" dirty="0"/>
              <a:t> SAXS </a:t>
            </a:r>
            <a:r>
              <a:rPr lang="sv-SE" sz="4000" dirty="0" err="1"/>
              <a:t>captures</a:t>
            </a:r>
            <a:r>
              <a:rPr lang="sv-SE" sz="4000" dirty="0"/>
              <a:t> virus </a:t>
            </a:r>
            <a:r>
              <a:rPr lang="sv-SE" sz="4000" dirty="0" err="1"/>
              <a:t>capsid</a:t>
            </a:r>
            <a:r>
              <a:rPr lang="sv-SE" sz="4000" dirty="0"/>
              <a:t> </a:t>
            </a:r>
            <a:r>
              <a:rPr lang="sv-SE" sz="4000" dirty="0" err="1"/>
              <a:t>assembly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D750-22DE-2043-8066-CC527C96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34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741E96-B8A6-D948-A7BB-C031DCF3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2C53BA3-9260-714F-B243-2F0EBD20582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7139136" cy="1143000"/>
          </a:xfrm>
          <a:prstGeom prst="rect">
            <a:avLst/>
          </a:prstGeom>
        </p:spPr>
        <p:txBody>
          <a:bodyPr vert="horz" lIns="90000" tIns="45720" rIns="91440" bIns="18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668EA-1CAF-E84E-A228-EFB07ED54B36}"/>
              </a:ext>
            </a:extLst>
          </p:cNvPr>
          <p:cNvSpPr txBox="1"/>
          <p:nvPr/>
        </p:nvSpPr>
        <p:spPr>
          <a:xfrm>
            <a:off x="3810360" y="6475270"/>
            <a:ext cx="7316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Oliver R., </a:t>
            </a:r>
            <a:r>
              <a:rPr lang="sv-SE" sz="1400" dirty="0" err="1"/>
              <a:t>Potrzebowski</a:t>
            </a:r>
            <a:r>
              <a:rPr lang="sv-SE" sz="1400" dirty="0"/>
              <a:t> W., </a:t>
            </a:r>
            <a:r>
              <a:rPr lang="sv-SE" sz="1400" dirty="0" err="1"/>
              <a:t>Najibi</a:t>
            </a:r>
            <a:r>
              <a:rPr lang="sv-SE" sz="1400" dirty="0"/>
              <a:t> M., MN Pedersen, L </a:t>
            </a:r>
            <a:r>
              <a:rPr lang="sv-SE" sz="1400" dirty="0" err="1"/>
              <a:t>Arleth</a:t>
            </a:r>
            <a:r>
              <a:rPr lang="sv-SE" sz="1400" dirty="0"/>
              <a:t>, N </a:t>
            </a:r>
            <a:r>
              <a:rPr lang="sv-SE" sz="1400" dirty="0" err="1"/>
              <a:t>Mahmoudi</a:t>
            </a:r>
            <a:r>
              <a:rPr lang="sv-SE" sz="1400" dirty="0"/>
              <a:t>, I Andre (under </a:t>
            </a:r>
            <a:r>
              <a:rPr lang="sv-SE" sz="1400" dirty="0" err="1"/>
              <a:t>review</a:t>
            </a:r>
            <a:r>
              <a:rPr lang="sv-SE" sz="1400" dirty="0"/>
              <a:t>) </a:t>
            </a:r>
          </a:p>
        </p:txBody>
      </p:sp>
      <p:pic>
        <p:nvPicPr>
          <p:cNvPr id="11" name="output">
            <a:hlinkClick r:id="" action="ppaction://media"/>
            <a:extLst>
              <a:ext uri="{FF2B5EF4-FFF2-40B4-BE49-F238E27FC236}">
                <a16:creationId xmlns:a16="http://schemas.microsoft.com/office/drawing/2014/main" id="{3275A522-CD8F-D54F-9211-E6782CD89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9823" y="3024043"/>
            <a:ext cx="4384353" cy="34430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3547059-50B2-F745-BFA8-65FB826C5D0C}"/>
              </a:ext>
            </a:extLst>
          </p:cNvPr>
          <p:cNvGrpSpPr/>
          <p:nvPr/>
        </p:nvGrpSpPr>
        <p:grpSpPr>
          <a:xfrm>
            <a:off x="1880753" y="922713"/>
            <a:ext cx="7922492" cy="2065596"/>
            <a:chOff x="107504" y="4003571"/>
            <a:chExt cx="8832724" cy="21939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795D24-A380-7246-9D1D-A74A23FF7028}"/>
                </a:ext>
              </a:extLst>
            </p:cNvPr>
            <p:cNvGrpSpPr/>
            <p:nvPr/>
          </p:nvGrpSpPr>
          <p:grpSpPr>
            <a:xfrm>
              <a:off x="107504" y="4003571"/>
              <a:ext cx="8832724" cy="1729685"/>
              <a:chOff x="107504" y="3882242"/>
              <a:chExt cx="8832724" cy="172968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F8DB5DF-3F63-5E44-9ADD-AD771559C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504" y="3882242"/>
                <a:ext cx="8832724" cy="1729685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AB179BC-CA8E-BD43-A7DF-9837374ACE51}"/>
                  </a:ext>
                </a:extLst>
              </p:cNvPr>
              <p:cNvGrpSpPr/>
              <p:nvPr/>
            </p:nvGrpSpPr>
            <p:grpSpPr>
              <a:xfrm>
                <a:off x="539552" y="4797152"/>
                <a:ext cx="6912768" cy="0"/>
                <a:chOff x="539552" y="4797152"/>
                <a:chExt cx="6912768" cy="0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58820868-3CAE-FA47-8D64-E8EAB96B73AD}"/>
                    </a:ext>
                  </a:extLst>
                </p:cNvPr>
                <p:cNvCxnSpPr/>
                <p:nvPr/>
              </p:nvCxnSpPr>
              <p:spPr>
                <a:xfrm>
                  <a:off x="539552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AFF1400-9CE7-3046-B03E-823E2BB09876}"/>
                    </a:ext>
                  </a:extLst>
                </p:cNvPr>
                <p:cNvCxnSpPr/>
                <p:nvPr/>
              </p:nvCxnSpPr>
              <p:spPr>
                <a:xfrm>
                  <a:off x="1259632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532A33F-B6AD-9B48-9312-D4C92676F5D6}"/>
                    </a:ext>
                  </a:extLst>
                </p:cNvPr>
                <p:cNvCxnSpPr/>
                <p:nvPr/>
              </p:nvCxnSpPr>
              <p:spPr>
                <a:xfrm>
                  <a:off x="2771800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8E8B30EA-54EA-AD4E-B467-E4DD50819F28}"/>
                    </a:ext>
                  </a:extLst>
                </p:cNvPr>
                <p:cNvCxnSpPr/>
                <p:nvPr/>
              </p:nvCxnSpPr>
              <p:spPr>
                <a:xfrm>
                  <a:off x="4283968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EE71E5A1-34BE-6A41-A55C-EAD2BA0164F8}"/>
                    </a:ext>
                  </a:extLst>
                </p:cNvPr>
                <p:cNvCxnSpPr/>
                <p:nvPr/>
              </p:nvCxnSpPr>
              <p:spPr>
                <a:xfrm>
                  <a:off x="5724128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E10C4B3-01BC-D143-B773-75EE281D698D}"/>
                    </a:ext>
                  </a:extLst>
                </p:cNvPr>
                <p:cNvCxnSpPr/>
                <p:nvPr/>
              </p:nvCxnSpPr>
              <p:spPr>
                <a:xfrm>
                  <a:off x="7236296" y="4797152"/>
                  <a:ext cx="216024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CB33C1-D0A8-624A-829C-30A3FD48211D}"/>
                </a:ext>
              </a:extLst>
            </p:cNvPr>
            <p:cNvCxnSpPr/>
            <p:nvPr/>
          </p:nvCxnSpPr>
          <p:spPr>
            <a:xfrm>
              <a:off x="2627784" y="5805264"/>
              <a:ext cx="3888432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836CCD-9E44-A449-B918-9218F3D3F762}"/>
                </a:ext>
              </a:extLst>
            </p:cNvPr>
            <p:cNvSpPr txBox="1"/>
            <p:nvPr/>
          </p:nvSpPr>
          <p:spPr>
            <a:xfrm>
              <a:off x="4218845" y="5805263"/>
              <a:ext cx="724164" cy="392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50E2EB8-896F-6944-A738-A548EB6B54B5}"/>
              </a:ext>
            </a:extLst>
          </p:cNvPr>
          <p:cNvSpPr/>
          <p:nvPr/>
        </p:nvSpPr>
        <p:spPr>
          <a:xfrm>
            <a:off x="2462039" y="1066800"/>
            <a:ext cx="5869161" cy="148438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4" name="Platshållare för sidfot 3">
            <a:extLst>
              <a:ext uri="{FF2B5EF4-FFF2-40B4-BE49-F238E27FC236}">
                <a16:creationId xmlns:a16="http://schemas.microsoft.com/office/drawing/2014/main" id="{BF4E39D8-FA46-F24F-BED1-EE10E5BD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40812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65AF-CDF0-9245-9B7E-4D72D091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65373"/>
            <a:ext cx="10617200" cy="657339"/>
          </a:xfrm>
        </p:spPr>
        <p:txBody>
          <a:bodyPr/>
          <a:lstStyle/>
          <a:p>
            <a:r>
              <a:rPr lang="en-US" sz="3600" dirty="0"/>
              <a:t>Capsid assembly proceeds through two intermediates</a:t>
            </a:r>
            <a:endParaRPr lang="sv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B6073-012C-F14F-BE3F-E1853623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35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63B8BE2-C897-9645-A98B-6E8109F8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3C0C-C905-A645-9ED0-C6E47A19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" b="19675"/>
          <a:stretch/>
        </p:blipFill>
        <p:spPr>
          <a:xfrm>
            <a:off x="1564663" y="1394002"/>
            <a:ext cx="4141751" cy="512536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DECC28-6176-F24C-9ACC-0E4CB092BE9C}"/>
              </a:ext>
            </a:extLst>
          </p:cNvPr>
          <p:cNvGrpSpPr/>
          <p:nvPr/>
        </p:nvGrpSpPr>
        <p:grpSpPr>
          <a:xfrm>
            <a:off x="8735289" y="2415353"/>
            <a:ext cx="945739" cy="866857"/>
            <a:chOff x="4932040" y="1630997"/>
            <a:chExt cx="1837184" cy="18730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E70B88-6C92-BD4E-B177-BDB229E5DC69}"/>
                </a:ext>
              </a:extLst>
            </p:cNvPr>
            <p:cNvGrpSpPr/>
            <p:nvPr/>
          </p:nvGrpSpPr>
          <p:grpSpPr>
            <a:xfrm>
              <a:off x="4932040" y="1630997"/>
              <a:ext cx="1837184" cy="1873004"/>
              <a:chOff x="4932040" y="1630997"/>
              <a:chExt cx="1837184" cy="1873004"/>
            </a:xfrm>
          </p:grpSpPr>
          <p:pic>
            <p:nvPicPr>
              <p:cNvPr id="21" name="Picture 2" descr="Illustration of (a) the electron density profiles of solid, core-shell and hollow model spheres, (b) their corresponding form factor curves, and (c) the effect of size distribution on form factor curves of hollow spheres. Parameters used in (b) are: solid sphere R 1 = 20 nm, ρ 1 = 672 nm −3 ; core-shell sphere R 1 = 20 nm, R 2 = 30 nm, ρ 1 = 672 nm −3 , ρ 2 = 883 nm −3 ; hollow sphere R 1 = 20 nm, R 2 = 30 nm, ρ 0 = 0 nm −3 , ρ 2 = 883 nm −3. For all three kinds of structures in (b), the size distribution standard deviation σ is 0.1. Parameters used in (c) are: R 1 = 20 nm, R 2 = 30 nm, ρ 0 = 0 nm −3 , ρ 2 = 883 nm −3 , σ as indicated. Schulz distribution function 13 was used in the calculation. (c) is reproduced from Ref. 98. ">
                <a:extLst>
                  <a:ext uri="{FF2B5EF4-FFF2-40B4-BE49-F238E27FC236}">
                    <a16:creationId xmlns:a16="http://schemas.microsoft.com/office/drawing/2014/main" id="{7618D027-7230-E348-9DE5-5F327CEF65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932040" y="1630997"/>
                <a:ext cx="1720800" cy="1671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671B59E-B3B5-2440-9EDD-FA9C8BDF83E0}"/>
                  </a:ext>
                </a:extLst>
              </p:cNvPr>
              <p:cNvSpPr/>
              <p:nvPr/>
            </p:nvSpPr>
            <p:spPr>
              <a:xfrm>
                <a:off x="6337176" y="3100489"/>
                <a:ext cx="432048" cy="4035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E558C5-63EB-3A47-B899-48C16098D948}"/>
                </a:ext>
              </a:extLst>
            </p:cNvPr>
            <p:cNvSpPr/>
            <p:nvPr/>
          </p:nvSpPr>
          <p:spPr>
            <a:xfrm>
              <a:off x="6635005" y="2564904"/>
              <a:ext cx="116384" cy="535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3" name="Cross 22">
            <a:extLst>
              <a:ext uri="{FF2B5EF4-FFF2-40B4-BE49-F238E27FC236}">
                <a16:creationId xmlns:a16="http://schemas.microsoft.com/office/drawing/2014/main" id="{4E3F4581-7AAC-F347-A418-864C11A91C91}"/>
              </a:ext>
            </a:extLst>
          </p:cNvPr>
          <p:cNvSpPr/>
          <p:nvPr/>
        </p:nvSpPr>
        <p:spPr>
          <a:xfrm>
            <a:off x="8060392" y="2585951"/>
            <a:ext cx="449573" cy="399680"/>
          </a:xfrm>
          <a:prstGeom prst="plus">
            <a:avLst>
              <a:gd name="adj" fmla="val 4087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1B9A0C5-E2DF-E243-87CD-DA8EC31B6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85572"/>
              </p:ext>
            </p:extLst>
          </p:nvPr>
        </p:nvGraphicFramePr>
        <p:xfrm>
          <a:off x="6687014" y="3606900"/>
          <a:ext cx="4096555" cy="21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202">
                  <a:extLst>
                    <a:ext uri="{9D8B030D-6E8A-4147-A177-3AD203B41FA5}">
                      <a16:colId xmlns:a16="http://schemas.microsoft.com/office/drawing/2014/main" val="322318175"/>
                    </a:ext>
                  </a:extLst>
                </a:gridCol>
                <a:gridCol w="1524353">
                  <a:extLst>
                    <a:ext uri="{9D8B030D-6E8A-4147-A177-3AD203B41FA5}">
                      <a16:colId xmlns:a16="http://schemas.microsoft.com/office/drawing/2014/main" val="758320784"/>
                    </a:ext>
                  </a:extLst>
                </a:gridCol>
              </a:tblGrid>
              <a:tr h="521812">
                <a:tc>
                  <a:txBody>
                    <a:bodyPr/>
                    <a:lstStyle/>
                    <a:p>
                      <a:r>
                        <a:rPr lang="sv-S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Value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77109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Weight</a:t>
                      </a:r>
                      <a:r>
                        <a:rPr lang="sv-SE" dirty="0"/>
                        <a:t> Sp240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0.55±0.03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19727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Weight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core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shell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sphere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0.45±0.05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092032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 err="1"/>
                        <a:t>Core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radius</a:t>
                      </a:r>
                      <a:r>
                        <a:rPr lang="sv-SE" dirty="0"/>
                        <a:t> [Å]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172±10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543462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r>
                        <a:rPr lang="sv-SE" dirty="0"/>
                        <a:t>Shell </a:t>
                      </a:r>
                      <a:r>
                        <a:rPr lang="sv-SE" dirty="0" err="1"/>
                        <a:t>radius</a:t>
                      </a:r>
                      <a:r>
                        <a:rPr lang="sv-SE" dirty="0"/>
                        <a:t> [Å]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30±4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01223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54F44047-D5F1-004C-8833-0B13BE2C7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21" t="17172" r="1772" b="67268"/>
          <a:stretch/>
        </p:blipFill>
        <p:spPr>
          <a:xfrm>
            <a:off x="6801719" y="2289373"/>
            <a:ext cx="1033348" cy="992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46E001-1384-FB4D-AEB4-520900CF8BA4}"/>
              </a:ext>
            </a:extLst>
          </p:cNvPr>
          <p:cNvSpPr txBox="1"/>
          <p:nvPr/>
        </p:nvSpPr>
        <p:spPr>
          <a:xfrm>
            <a:off x="3810360" y="6475270"/>
            <a:ext cx="7316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Oliver R., </a:t>
            </a:r>
            <a:r>
              <a:rPr lang="sv-SE" sz="1400" dirty="0" err="1"/>
              <a:t>Potrzebowski</a:t>
            </a:r>
            <a:r>
              <a:rPr lang="sv-SE" sz="1400" dirty="0"/>
              <a:t> W., </a:t>
            </a:r>
            <a:r>
              <a:rPr lang="sv-SE" sz="1400" dirty="0" err="1"/>
              <a:t>Najibi</a:t>
            </a:r>
            <a:r>
              <a:rPr lang="sv-SE" sz="1400" dirty="0"/>
              <a:t> M., MN Pedersen, L </a:t>
            </a:r>
            <a:r>
              <a:rPr lang="sv-SE" sz="1400" dirty="0" err="1"/>
              <a:t>Arleth</a:t>
            </a:r>
            <a:r>
              <a:rPr lang="sv-SE" sz="1400" dirty="0"/>
              <a:t>, N </a:t>
            </a:r>
            <a:r>
              <a:rPr lang="sv-SE" sz="1400" dirty="0" err="1"/>
              <a:t>Mahmoudi</a:t>
            </a:r>
            <a:r>
              <a:rPr lang="sv-SE" sz="1400" dirty="0"/>
              <a:t>, I Andre (under </a:t>
            </a:r>
            <a:r>
              <a:rPr lang="sv-SE" sz="1400" dirty="0" err="1"/>
              <a:t>review</a:t>
            </a:r>
            <a:r>
              <a:rPr lang="sv-SE" sz="1400" dirty="0"/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E7F78-918D-6B4D-8F9A-5176C1082ECC}"/>
              </a:ext>
            </a:extLst>
          </p:cNvPr>
          <p:cNvSpPr txBox="1"/>
          <p:nvPr/>
        </p:nvSpPr>
        <p:spPr>
          <a:xfrm>
            <a:off x="6687014" y="1478559"/>
            <a:ext cx="405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For final </a:t>
            </a:r>
            <a:r>
              <a:rPr lang="sv-SE" dirty="0" err="1">
                <a:solidFill>
                  <a:srgbClr val="666666"/>
                </a:solidFill>
              </a:rPr>
              <a:t>state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we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have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mixture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of</a:t>
            </a:r>
            <a:r>
              <a:rPr lang="sv-SE" dirty="0">
                <a:solidFill>
                  <a:srgbClr val="666666"/>
                </a:solidFill>
              </a:rPr>
              <a:t> </a:t>
            </a:r>
            <a:r>
              <a:rPr lang="sv-SE" dirty="0" err="1">
                <a:solidFill>
                  <a:srgbClr val="666666"/>
                </a:solidFill>
              </a:rPr>
              <a:t>capsids</a:t>
            </a:r>
            <a:endParaRPr lang="sv-SE" dirty="0">
              <a:solidFill>
                <a:srgbClr val="666666"/>
              </a:solidFill>
            </a:endParaRPr>
          </a:p>
        </p:txBody>
      </p:sp>
      <p:sp>
        <p:nvSpPr>
          <p:cNvPr id="25" name="Platshållare för sidfot 3">
            <a:extLst>
              <a:ext uri="{FF2B5EF4-FFF2-40B4-BE49-F238E27FC236}">
                <a16:creationId xmlns:a16="http://schemas.microsoft.com/office/drawing/2014/main" id="{5BEAB02D-BEF7-5F45-9C2B-D75FFCD71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440338-127D-C24A-A917-8D53D0B5DE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000" y="857118"/>
            <a:ext cx="9360000" cy="507076"/>
          </a:xfrm>
        </p:spPr>
        <p:txBody>
          <a:bodyPr/>
          <a:lstStyle/>
          <a:p>
            <a:r>
              <a:rPr lang="sv-SE" dirty="0" err="1"/>
              <a:t>SasView</a:t>
            </a:r>
            <a:r>
              <a:rPr lang="sv-SE" dirty="0"/>
              <a:t> </a:t>
            </a:r>
            <a:r>
              <a:rPr lang="sv-SE" dirty="0" err="1"/>
              <a:t>helped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in the initial </a:t>
            </a:r>
            <a:r>
              <a:rPr lang="sv-SE" dirty="0" err="1"/>
              <a:t>analysis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1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B3AB-A998-1C47-8ADC-C9CAE6D2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Education</a:t>
            </a:r>
            <a:r>
              <a:rPr lang="sv-SE" dirty="0"/>
              <a:t> and </a:t>
            </a:r>
            <a:r>
              <a:rPr lang="sv-SE" dirty="0" err="1"/>
              <a:t>outreach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FB7AB-5445-B24F-9B01-12B6059F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36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D940608-2A03-FB40-973E-4FDFE209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9" name="Google Shape;440;p55">
            <a:extLst>
              <a:ext uri="{FF2B5EF4-FFF2-40B4-BE49-F238E27FC236}">
                <a16:creationId xmlns:a16="http://schemas.microsoft.com/office/drawing/2014/main" id="{84E5FF10-C43B-C144-88B9-866A8D50624B}"/>
              </a:ext>
            </a:extLst>
          </p:cNvPr>
          <p:cNvSpPr txBox="1"/>
          <p:nvPr/>
        </p:nvSpPr>
        <p:spPr>
          <a:xfrm>
            <a:off x="934900" y="1134302"/>
            <a:ext cx="4005400" cy="327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 (</a:t>
            </a:r>
            <a:r>
              <a:rPr lang="en" sz="1600" dirty="0" err="1">
                <a:latin typeface="Tahoma"/>
                <a:ea typeface="Tahoma"/>
                <a:cs typeface="Tahoma"/>
                <a:sym typeface="Tahoma"/>
              </a:rPr>
              <a:t>www.sasview.org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Marketplace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Camps and other events</a:t>
            </a:r>
            <a:endParaRPr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" name="Google Shape;441;p55">
            <a:extLst>
              <a:ext uri="{FF2B5EF4-FFF2-40B4-BE49-F238E27FC236}">
                <a16:creationId xmlns:a16="http://schemas.microsoft.com/office/drawing/2014/main" id="{2BE662CE-B680-3F46-B77B-0E8B10592D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7847" y="1232302"/>
            <a:ext cx="4065862" cy="216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34;p54">
            <a:extLst>
              <a:ext uri="{FF2B5EF4-FFF2-40B4-BE49-F238E27FC236}">
                <a16:creationId xmlns:a16="http://schemas.microsoft.com/office/drawing/2014/main" id="{B560633D-5D2F-0B45-AD1F-EA03975CE3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584" y="3703673"/>
            <a:ext cx="3226338" cy="249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2;p53">
            <a:extLst>
              <a:ext uri="{FF2B5EF4-FFF2-40B4-BE49-F238E27FC236}">
                <a16:creationId xmlns:a16="http://schemas.microsoft.com/office/drawing/2014/main" id="{D292FF38-D5AE-8244-ACCC-49BFAD390E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000" y="3703673"/>
            <a:ext cx="3163822" cy="234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F9811ADA-E960-664B-BE26-316120A3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5179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FDC-D78B-974C-B7E5-9768A17B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Education</a:t>
            </a:r>
            <a:r>
              <a:rPr lang="sv-SE" dirty="0"/>
              <a:t> and </a:t>
            </a:r>
            <a:r>
              <a:rPr lang="sv-SE" dirty="0" err="1"/>
              <a:t>outreach</a:t>
            </a:r>
            <a:br>
              <a:rPr lang="sv-SE" dirty="0"/>
            </a:b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EFB2E-5460-8540-8F70-74294E23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37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ABF079A-F2D1-7C41-B6FB-C839BD53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9" name="Google Shape;460;p57">
            <a:extLst>
              <a:ext uri="{FF2B5EF4-FFF2-40B4-BE49-F238E27FC236}">
                <a16:creationId xmlns:a16="http://schemas.microsoft.com/office/drawing/2014/main" id="{DB36A7BC-AEC0-5C44-8385-D41042D6065E}"/>
              </a:ext>
            </a:extLst>
          </p:cNvPr>
          <p:cNvSpPr txBox="1"/>
          <p:nvPr/>
        </p:nvSpPr>
        <p:spPr>
          <a:xfrm>
            <a:off x="6592284" y="5334000"/>
            <a:ext cx="3563100" cy="64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1050" i="1" dirty="0">
                <a:latin typeface="Tahoma"/>
                <a:ea typeface="Tahoma"/>
                <a:cs typeface="Tahoma"/>
                <a:sym typeface="Tahoma"/>
              </a:rPr>
              <a:t>All the work of ISIS Summer Student Lewis O’Driscoll</a:t>
            </a:r>
            <a:endParaRPr sz="1050" i="1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" name="Google Shape;459;p57">
            <a:extLst>
              <a:ext uri="{FF2B5EF4-FFF2-40B4-BE49-F238E27FC236}">
                <a16:creationId xmlns:a16="http://schemas.microsoft.com/office/drawing/2014/main" id="{7B700F15-9CF7-6F48-973E-50C1F858D8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4138"/>
          <a:stretch/>
        </p:blipFill>
        <p:spPr>
          <a:xfrm>
            <a:off x="5729681" y="1991374"/>
            <a:ext cx="5281219" cy="334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40;p55">
            <a:extLst>
              <a:ext uri="{FF2B5EF4-FFF2-40B4-BE49-F238E27FC236}">
                <a16:creationId xmlns:a16="http://schemas.microsoft.com/office/drawing/2014/main" id="{A79A0E19-394F-3348-A1CE-5A3D309940BD}"/>
              </a:ext>
            </a:extLst>
          </p:cNvPr>
          <p:cNvSpPr txBox="1"/>
          <p:nvPr/>
        </p:nvSpPr>
        <p:spPr>
          <a:xfrm>
            <a:off x="934900" y="1134302"/>
            <a:ext cx="4005400" cy="327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 (</a:t>
            </a:r>
            <a:r>
              <a:rPr lang="en" sz="1600" dirty="0" err="1">
                <a:latin typeface="Tahoma"/>
                <a:ea typeface="Tahoma"/>
                <a:cs typeface="Tahoma"/>
                <a:sym typeface="Tahoma"/>
              </a:rPr>
              <a:t>www.sasview.org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accent1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Marketplace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Camps and other events</a:t>
            </a:r>
            <a:endParaRPr lang="en" sz="1600" dirty="0"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endParaRPr lang="sv-SE"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Platshållare för sidfot 3">
            <a:extLst>
              <a:ext uri="{FF2B5EF4-FFF2-40B4-BE49-F238E27FC236}">
                <a16:creationId xmlns:a16="http://schemas.microsoft.com/office/drawing/2014/main" id="{654F502A-EDD0-9742-BD9B-CD38DC2F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4E14EA-761D-C040-B3F4-8C379A706866}"/>
              </a:ext>
            </a:extLst>
          </p:cNvPr>
          <p:cNvSpPr/>
          <p:nvPr/>
        </p:nvSpPr>
        <p:spPr>
          <a:xfrm>
            <a:off x="5729681" y="1557148"/>
            <a:ext cx="32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http://</a:t>
            </a:r>
            <a:r>
              <a:rPr lang="sv-SE" dirty="0" err="1"/>
              <a:t>marketplace.sasview.org</a:t>
            </a:r>
            <a:r>
              <a:rPr lang="sv-S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9093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A2D1-C1F8-2549-AA29-1141ACBE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8" y="265373"/>
            <a:ext cx="9674019" cy="657339"/>
          </a:xfrm>
        </p:spPr>
        <p:txBody>
          <a:bodyPr/>
          <a:lstStyle/>
          <a:p>
            <a:r>
              <a:rPr lang="sv-SE" dirty="0" err="1"/>
              <a:t>Education</a:t>
            </a:r>
            <a:r>
              <a:rPr lang="sv-SE" dirty="0"/>
              <a:t> and </a:t>
            </a:r>
            <a:r>
              <a:rPr lang="sv-SE" dirty="0" err="1"/>
              <a:t>outreach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BD8F-137C-5144-A08E-8ECFBFA3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D9F402-7B55-314C-B2E3-30D37F469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0717" y="1139202"/>
            <a:ext cx="4993785" cy="1993600"/>
          </a:xfrm>
        </p:spPr>
        <p:txBody>
          <a:bodyPr/>
          <a:lstStyle/>
          <a:p>
            <a:pPr lvl="1"/>
            <a:r>
              <a:rPr lang="sv-SE" dirty="0" err="1"/>
              <a:t>Bootcamp</a:t>
            </a:r>
            <a:r>
              <a:rPr lang="sv-SE" dirty="0"/>
              <a:t> (from </a:t>
            </a:r>
            <a:r>
              <a:rPr lang="sv-SE" dirty="0" err="1"/>
              <a:t>basic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to </a:t>
            </a:r>
            <a:r>
              <a:rPr lang="sv-SE" dirty="0" err="1"/>
              <a:t>becoming</a:t>
            </a:r>
            <a:r>
              <a:rPr lang="sv-SE" dirty="0"/>
              <a:t> </a:t>
            </a:r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developer</a:t>
            </a:r>
            <a:r>
              <a:rPr lang="sv-SE" dirty="0"/>
              <a:t>) </a:t>
            </a:r>
            <a:r>
              <a:rPr lang="en-US" sz="1400" dirty="0">
                <a:hlinkClick r:id="rId2"/>
              </a:rPr>
              <a:t>https://github.com/SasView/documents/blob/master/Training/SasView_Boot_Camp/syllabus.md</a:t>
            </a:r>
            <a:endParaRPr lang="sv-SE" sz="1400" dirty="0"/>
          </a:p>
          <a:p>
            <a:pPr lvl="1"/>
            <a:r>
              <a:rPr lang="sv-SE" dirty="0"/>
              <a:t>”</a:t>
            </a:r>
            <a:r>
              <a:rPr lang="sv-SE" dirty="0" err="1"/>
              <a:t>Hackathon</a:t>
            </a:r>
            <a:r>
              <a:rPr lang="sv-SE" dirty="0"/>
              <a:t>” (</a:t>
            </a:r>
            <a:r>
              <a:rPr lang="sv-SE" dirty="0" err="1"/>
              <a:t>virtual</a:t>
            </a:r>
            <a:r>
              <a:rPr lang="sv-SE" dirty="0"/>
              <a:t> focussed event)   </a:t>
            </a:r>
          </a:p>
          <a:p>
            <a:pPr lvl="1"/>
            <a:r>
              <a:rPr lang="sv-SE" dirty="0" err="1"/>
              <a:t>Code</a:t>
            </a:r>
            <a:r>
              <a:rPr lang="sv-SE" dirty="0"/>
              <a:t> camp X  (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likely</a:t>
            </a:r>
            <a:r>
              <a:rPr lang="sv-SE" dirty="0"/>
              <a:t> at </a:t>
            </a:r>
            <a:r>
              <a:rPr lang="sv-SE" dirty="0" err="1"/>
              <a:t>Caltech</a:t>
            </a:r>
            <a:r>
              <a:rPr lang="sv-SE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38BFA-517A-9943-B4B9-EE74F7B5B5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90717" y="3668169"/>
            <a:ext cx="4993785" cy="1761371"/>
          </a:xfrm>
        </p:spPr>
        <p:txBody>
          <a:bodyPr/>
          <a:lstStyle/>
          <a:p>
            <a:r>
              <a:rPr lang="sv-SE" dirty="0" err="1"/>
              <a:t>Follow</a:t>
            </a:r>
            <a:r>
              <a:rPr lang="sv-SE" dirty="0"/>
              <a:t> </a:t>
            </a:r>
            <a:r>
              <a:rPr lang="sv-SE" dirty="0" err="1"/>
              <a:t>news</a:t>
            </a:r>
            <a:r>
              <a:rPr lang="sv-SE" dirty="0"/>
              <a:t> at: </a:t>
            </a:r>
          </a:p>
          <a:p>
            <a:pPr lvl="1"/>
            <a:r>
              <a:rPr lang="sv-SE" dirty="0">
                <a:hlinkClick r:id="rId3"/>
              </a:rPr>
              <a:t>www.sasview.org</a:t>
            </a:r>
            <a:endParaRPr lang="sv-SE" dirty="0"/>
          </a:p>
          <a:p>
            <a:pPr lvl="1"/>
            <a:r>
              <a:rPr lang="sv-SE" dirty="0"/>
              <a:t>Mailing list (</a:t>
            </a:r>
            <a:r>
              <a:rPr lang="sv-SE" dirty="0">
                <a:hlinkClick r:id="rId4"/>
              </a:rPr>
              <a:t>users@sasview.org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twitter.com</a:t>
            </a:r>
            <a:r>
              <a:rPr lang="sv-SE" dirty="0"/>
              <a:t>/</a:t>
            </a:r>
            <a:r>
              <a:rPr lang="sv-SE" dirty="0" err="1"/>
              <a:t>SasView</a:t>
            </a:r>
            <a:endParaRPr lang="sv-SE" dirty="0"/>
          </a:p>
          <a:p>
            <a:pPr lvl="1"/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715A81-C00E-F44F-915D-89268A4F9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57877-CBDD-7E48-B6BE-118DD769E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600" y="4548855"/>
            <a:ext cx="3251200" cy="2232229"/>
          </a:xfrm>
          <a:prstGeom prst="rect">
            <a:avLst/>
          </a:prstGeom>
        </p:spPr>
      </p:pic>
      <p:sp>
        <p:nvSpPr>
          <p:cNvPr id="11" name="Platshållare för sidfot 3">
            <a:extLst>
              <a:ext uri="{FF2B5EF4-FFF2-40B4-BE49-F238E27FC236}">
                <a16:creationId xmlns:a16="http://schemas.microsoft.com/office/drawing/2014/main" id="{3C51C528-C3C4-7E46-AEEF-1E722FBA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12" name="Google Shape;440;p55">
            <a:extLst>
              <a:ext uri="{FF2B5EF4-FFF2-40B4-BE49-F238E27FC236}">
                <a16:creationId xmlns:a16="http://schemas.microsoft.com/office/drawing/2014/main" id="{F468029C-77BD-DC46-BACE-FEF0086AC997}"/>
              </a:ext>
            </a:extLst>
          </p:cNvPr>
          <p:cNvSpPr txBox="1"/>
          <p:nvPr/>
        </p:nvSpPr>
        <p:spPr>
          <a:xfrm>
            <a:off x="934900" y="1134302"/>
            <a:ext cx="4005400" cy="327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Website (</a:t>
            </a:r>
            <a:r>
              <a:rPr lang="en" sz="1600" dirty="0" err="1">
                <a:latin typeface="Tahoma"/>
                <a:ea typeface="Tahoma"/>
                <a:cs typeface="Tahoma"/>
                <a:sym typeface="Tahoma"/>
              </a:rPr>
              <a:t>www.sasview.org</a:t>
            </a: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)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Documentation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Written Tutorials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Clr>
                <a:schemeClr val="dk1"/>
              </a:buClr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Tutorials (YouTube)</a:t>
            </a:r>
            <a:endParaRPr sz="1600" dirty="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Taught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Scattering schools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685800" lvl="1" indent="-238125">
              <a:buSzPts val="1400"/>
              <a:buFont typeface="Tahoma"/>
              <a:buChar char="○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University courses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E-learning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Twitter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Slack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dk1"/>
                </a:solidFill>
                <a:latin typeface="Tahoma"/>
                <a:ea typeface="Tahoma"/>
                <a:cs typeface="Tahoma"/>
              </a:rPr>
              <a:t>Mailing Lists</a:t>
            </a:r>
            <a:endParaRPr lang="en" sz="1600" dirty="0">
              <a:solidFill>
                <a:schemeClr val="dk1"/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latin typeface="Tahoma"/>
                <a:ea typeface="Tahoma"/>
                <a:cs typeface="Tahoma"/>
                <a:sym typeface="Tahoma"/>
              </a:rPr>
              <a:t>Marketplace</a:t>
            </a:r>
          </a:p>
          <a:p>
            <a:pPr marL="342900" indent="-238125">
              <a:buSzPts val="1400"/>
              <a:buFont typeface="Tahoma"/>
              <a:buChar char="●"/>
            </a:pPr>
            <a:r>
              <a:rPr lang="en" sz="1600" dirty="0">
                <a:solidFill>
                  <a:schemeClr val="accent1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Camps and other events</a:t>
            </a:r>
            <a:endParaRPr lang="en" sz="1600" dirty="0">
              <a:solidFill>
                <a:schemeClr val="accent1">
                  <a:lumMod val="75000"/>
                </a:schemeClr>
              </a:solidFill>
              <a:ea typeface="Tahoma"/>
            </a:endParaRPr>
          </a:p>
          <a:p>
            <a:pPr marL="342900" indent="-238125">
              <a:buSzPts val="1400"/>
              <a:buFont typeface="Tahoma"/>
              <a:buChar char="●"/>
            </a:pPr>
            <a:endParaRPr lang="sv-SE" sz="1600" dirty="0">
              <a:solidFill>
                <a:schemeClr val="dk1"/>
              </a:solidFill>
              <a:latin typeface="Tahoma"/>
              <a:ea typeface="Tahoma"/>
              <a:cs typeface="Tahoma"/>
            </a:endParaRPr>
          </a:p>
          <a:p>
            <a:pPr marL="342900"/>
            <a:endParaRPr sz="12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03F0A-802A-2D4A-9AAE-EA962310C09C}"/>
              </a:ext>
            </a:extLst>
          </p:cNvPr>
          <p:cNvSpPr txBox="1"/>
          <p:nvPr/>
        </p:nvSpPr>
        <p:spPr>
          <a:xfrm>
            <a:off x="5233258" y="6462654"/>
            <a:ext cx="14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 err="1">
                <a:solidFill>
                  <a:schemeClr val="bg1"/>
                </a:solidFill>
              </a:rPr>
              <a:t>Code</a:t>
            </a:r>
            <a:r>
              <a:rPr lang="sv-SE" dirty="0">
                <a:solidFill>
                  <a:schemeClr val="bg1"/>
                </a:solidFill>
              </a:rPr>
              <a:t> camp IX</a:t>
            </a:r>
          </a:p>
        </p:txBody>
      </p:sp>
    </p:spTree>
    <p:extLst>
      <p:ext uri="{BB962C8B-B14F-4D97-AF65-F5344CB8AC3E}">
        <p14:creationId xmlns:p14="http://schemas.microsoft.com/office/powerpoint/2010/main" val="34225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9CA3-734F-2B42-B604-D6DA750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Come to </a:t>
            </a:r>
            <a:r>
              <a:rPr lang="sv-SE" dirty="0" err="1"/>
              <a:t>work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us</a:t>
            </a:r>
            <a:r>
              <a:rPr lang="sv-SE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99B74-4954-174C-8306-2B608F01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39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7F945C-DF99-1A48-AB92-F0BBB8571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It is not all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coding</a:t>
            </a:r>
            <a:r>
              <a:rPr lang="sv-SE" dirty="0"/>
              <a:t>!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34EEBDB-3081-9E41-8C43-D57A6EAE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" name="Google Shape;466;p58">
            <a:extLst>
              <a:ext uri="{FF2B5EF4-FFF2-40B4-BE49-F238E27FC236}">
                <a16:creationId xmlns:a16="http://schemas.microsoft.com/office/drawing/2014/main" id="{0A856514-C6B3-9843-A784-5DB9A9F2B0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766" y="1658592"/>
            <a:ext cx="3024955" cy="221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8;p58">
            <a:extLst>
              <a:ext uri="{FF2B5EF4-FFF2-40B4-BE49-F238E27FC236}">
                <a16:creationId xmlns:a16="http://schemas.microsoft.com/office/drawing/2014/main" id="{FBC0CBAF-1E57-F448-915B-530FCAEE06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899" y="1658592"/>
            <a:ext cx="3239002" cy="221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9;p58">
            <a:extLst>
              <a:ext uri="{FF2B5EF4-FFF2-40B4-BE49-F238E27FC236}">
                <a16:creationId xmlns:a16="http://schemas.microsoft.com/office/drawing/2014/main" id="{AB3B4241-5E85-2A45-A9FC-8C727C51A0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27" y="4205297"/>
            <a:ext cx="3024955" cy="212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70;p58">
            <a:extLst>
              <a:ext uri="{FF2B5EF4-FFF2-40B4-BE49-F238E27FC236}">
                <a16:creationId xmlns:a16="http://schemas.microsoft.com/office/drawing/2014/main" id="{805C610E-3909-F24A-B973-A1558E3F92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899" y="4205297"/>
            <a:ext cx="3238970" cy="2132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471;p58">
            <a:extLst>
              <a:ext uri="{FF2B5EF4-FFF2-40B4-BE49-F238E27FC236}">
                <a16:creationId xmlns:a16="http://schemas.microsoft.com/office/drawing/2014/main" id="{37B1D11B-3B97-7E48-872C-B837DA9C2084}"/>
              </a:ext>
            </a:extLst>
          </p:cNvPr>
          <p:cNvGrpSpPr/>
          <p:nvPr/>
        </p:nvGrpSpPr>
        <p:grpSpPr>
          <a:xfrm>
            <a:off x="2692400" y="1845253"/>
            <a:ext cx="6362950" cy="4535496"/>
            <a:chOff x="2040201" y="989476"/>
            <a:chExt cx="5019224" cy="3906324"/>
          </a:xfrm>
        </p:grpSpPr>
        <p:sp>
          <p:nvSpPr>
            <p:cNvPr id="15" name="Google Shape;472;p58">
              <a:extLst>
                <a:ext uri="{FF2B5EF4-FFF2-40B4-BE49-F238E27FC236}">
                  <a16:creationId xmlns:a16="http://schemas.microsoft.com/office/drawing/2014/main" id="{23D0CE1B-7D74-F749-832D-44A4D94913EE}"/>
                </a:ext>
              </a:extLst>
            </p:cNvPr>
            <p:cNvSpPr/>
            <p:nvPr/>
          </p:nvSpPr>
          <p:spPr>
            <a:xfrm>
              <a:off x="2064125" y="1203100"/>
              <a:ext cx="4995300" cy="3692700"/>
            </a:xfrm>
            <a:prstGeom prst="rect">
              <a:avLst/>
            </a:prstGeom>
            <a:solidFill>
              <a:srgbClr val="FFFFFF">
                <a:alpha val="684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6" name="Google Shape;473;p58">
              <a:extLst>
                <a:ext uri="{FF2B5EF4-FFF2-40B4-BE49-F238E27FC236}">
                  <a16:creationId xmlns:a16="http://schemas.microsoft.com/office/drawing/2014/main" id="{8A89AE1F-0770-3E45-B260-C88AC9063681}"/>
                </a:ext>
              </a:extLst>
            </p:cNvPr>
            <p:cNvSpPr txBox="1"/>
            <p:nvPr/>
          </p:nvSpPr>
          <p:spPr>
            <a:xfrm>
              <a:off x="2040201" y="989476"/>
              <a:ext cx="4995300" cy="29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1125"/>
                </a:spcBef>
                <a:buClr>
                  <a:schemeClr val="dk1"/>
                </a:buClr>
                <a:buSzPts val="1100"/>
              </a:pPr>
              <a:r>
                <a:rPr lang="en" sz="1400" b="1" dirty="0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Things people are saying about </a:t>
              </a:r>
              <a:r>
                <a:rPr lang="en" sz="1400" b="1" dirty="0" err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SansView</a:t>
              </a:r>
              <a:r>
                <a:rPr lang="en" sz="1400" b="1" dirty="0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</a:t>
              </a:r>
              <a:r>
                <a:rPr lang="en" sz="1400" b="1" dirty="0" err="1">
                  <a:solidFill>
                    <a:srgbClr val="4040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SasView</a:t>
              </a:r>
              <a:endParaRPr sz="1400" b="1" dirty="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342900" indent="-219075">
                <a:lnSpc>
                  <a:spcPct val="115000"/>
                </a:lnSpc>
                <a:spcBef>
                  <a:spcPts val="600"/>
                </a:spcBef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SansView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is a very helpful tool, very complete and easy to use’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want to thank you for this amazing software. It’s UI and options make the interpretation of spectra easier and faster’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Philippe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really like the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software’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Martin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been using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as my software of choice for fitting SANS data, and I have been very happy with the software’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Greg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have found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very easy to use and the batch fit function is a wonderful time saving tool. I can finally stop making painful excel macros!’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Andrew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am a new user of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and I think it is a very useful and practical tool’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Arnaud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‘Within 30 seconds…I am completely converted to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Mike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‘Thank you for creating and maintaining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. It is an incredibly helpful tool, and I use it regularly’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Pasha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‘All the best and thank you again to carry on such a good job on 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SasView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Niki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</a:t>
              </a:r>
              <a:r>
                <a:rPr lang="en" sz="1400" b="1" i="1" dirty="0" err="1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Ooooh</a:t>
              </a: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NICE PROGRAMME!! Hours of fun!’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Stuart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219075">
                <a:lnSpc>
                  <a:spcPct val="115000"/>
                </a:lnSpc>
                <a:buClr>
                  <a:srgbClr val="404040"/>
                </a:buClr>
                <a:buSzPts val="1000"/>
                <a:buFont typeface="Lora"/>
                <a:buChar char="●"/>
              </a:pPr>
              <a:r>
                <a:rPr lang="en" sz="1400" b="1" i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‘I love such amazing software so much. It help our researches a lot.’</a:t>
              </a:r>
              <a:r>
                <a:rPr lang="en" sz="1400" b="1" dirty="0">
                  <a:solidFill>
                    <a:srgbClr val="404040"/>
                  </a:solidFill>
                  <a:latin typeface="Lora"/>
                  <a:ea typeface="Lora"/>
                  <a:cs typeface="Lora"/>
                  <a:sym typeface="Lora"/>
                </a:rPr>
                <a:t> - Po-Wei</a:t>
              </a:r>
              <a:endParaRPr sz="1400" b="1" dirty="0">
                <a:solidFill>
                  <a:srgbClr val="404040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>
                <a:spcBef>
                  <a:spcPts val="600"/>
                </a:spcBef>
              </a:pPr>
              <a:endParaRPr sz="750" b="1" dirty="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6EE3166C-83C2-E540-9C74-4B9FB68A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13926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can we learn from SAS experiment?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4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SAS provides information about: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1EBD3-812E-4D46-B43A-84792DDBCD9C}"/>
              </a:ext>
            </a:extLst>
          </p:cNvPr>
          <p:cNvGrpSpPr/>
          <p:nvPr/>
        </p:nvGrpSpPr>
        <p:grpSpPr>
          <a:xfrm>
            <a:off x="6735670" y="1438102"/>
            <a:ext cx="3371222" cy="4768062"/>
            <a:chOff x="6062005" y="1562400"/>
            <a:chExt cx="3371222" cy="47680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9217AB-E2C9-2242-9084-C933F0188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6547104" y="1562400"/>
              <a:ext cx="1922687" cy="163372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40D1052-90CB-0044-8230-74F9F48C3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7274813" y="5144376"/>
              <a:ext cx="1395870" cy="118608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E21FD0-9FDE-F246-85BE-E4F5F6FDE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8037357" y="3663048"/>
              <a:ext cx="1395870" cy="118608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5674B1A-4DC5-E948-9E4C-8D3E2AA40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00" t="13548" r="27867" b="10581"/>
            <a:stretch/>
          </p:blipFill>
          <p:spPr>
            <a:xfrm>
              <a:off x="6062005" y="3810669"/>
              <a:ext cx="1395870" cy="118608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3BC2D5-CC99-7F49-849D-92D638F77410}"/>
                </a:ext>
              </a:extLst>
            </p:cNvPr>
            <p:cNvCxnSpPr/>
            <p:nvPr/>
          </p:nvCxnSpPr>
          <p:spPr>
            <a:xfrm>
              <a:off x="6626351" y="1851922"/>
              <a:ext cx="1764191" cy="942145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0B38937-7324-7342-803A-E5257655A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9940" y="4256091"/>
              <a:ext cx="2067068" cy="147621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8466B9-CEE0-AD4D-8B76-22B5A22935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2340" y="4556113"/>
              <a:ext cx="1125017" cy="1181306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5C483E-4976-3B40-8956-45BDA69A7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0658" y="4329901"/>
              <a:ext cx="816350" cy="1346793"/>
            </a:xfrm>
            <a:prstGeom prst="straightConnector1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4ED892C-2269-1245-93EB-342A7F5171F9}"/>
              </a:ext>
            </a:extLst>
          </p:cNvPr>
          <p:cNvSpPr/>
          <p:nvPr/>
        </p:nvSpPr>
        <p:spPr>
          <a:xfrm>
            <a:off x="1114239" y="144641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Size of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Shape of particle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Inter-particle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</a:rPr>
              <a:t>Magnetic properties</a:t>
            </a:r>
          </a:p>
        </p:txBody>
      </p:sp>
      <p:sp>
        <p:nvSpPr>
          <p:cNvPr id="18" name="Platshållare för sidfot 3">
            <a:extLst>
              <a:ext uri="{FF2B5EF4-FFF2-40B4-BE49-F238E27FC236}">
                <a16:creationId xmlns:a16="http://schemas.microsoft.com/office/drawing/2014/main" id="{4590A0F2-0523-AD4F-8387-01B4818E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082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0996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2BEF-665B-4844-8191-C3E3E2D6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?</a:t>
            </a:r>
            <a:br>
              <a:rPr lang="sv-SE" dirty="0"/>
            </a:b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7570-C10D-AE47-82E6-AA79EC0E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06BE2-C675-6145-BBED-407C31E8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41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BDE7DE-C01F-6146-9811-4CA5841C57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65E1435-48D8-274D-B50D-67708E02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sp>
        <p:nvSpPr>
          <p:cNvPr id="10" name="Google Shape;264;p40">
            <a:extLst>
              <a:ext uri="{FF2B5EF4-FFF2-40B4-BE49-F238E27FC236}">
                <a16:creationId xmlns:a16="http://schemas.microsoft.com/office/drawing/2014/main" id="{912CB890-9E52-864F-93D9-9194198A965B}"/>
              </a:ext>
            </a:extLst>
          </p:cNvPr>
          <p:cNvSpPr txBox="1">
            <a:spLocks/>
          </p:cNvSpPr>
          <p:nvPr/>
        </p:nvSpPr>
        <p:spPr>
          <a:xfrm>
            <a:off x="7743947" y="6249534"/>
            <a:ext cx="213750" cy="256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4563" tIns="24563" rIns="24563" bIns="24563" rtlCol="0" anchor="t" anchorCtr="0">
            <a:noAutofit/>
          </a:bodyPr>
          <a:lstStyle>
            <a:defPPr>
              <a:defRPr lang="sv-SE"/>
            </a:defPPr>
            <a:lvl1pPr marL="0" algn="r" defTabSz="914400" rtl="0" eaLnBrk="1" latinLnBrk="0" hangingPunct="1">
              <a:defRPr sz="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11" name="Google Shape;265;p40">
            <a:extLst>
              <a:ext uri="{FF2B5EF4-FFF2-40B4-BE49-F238E27FC236}">
                <a16:creationId xmlns:a16="http://schemas.microsoft.com/office/drawing/2014/main" id="{68670394-E35C-4B4B-B00C-694BB6FF9507}"/>
              </a:ext>
            </a:extLst>
          </p:cNvPr>
          <p:cNvSpPr/>
          <p:nvPr/>
        </p:nvSpPr>
        <p:spPr>
          <a:xfrm>
            <a:off x="2810061" y="2088365"/>
            <a:ext cx="4293450" cy="38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350" dirty="0"/>
              <a:t>Code is </a:t>
            </a:r>
            <a:r>
              <a:rPr lang="en" sz="1350" dirty="0">
                <a:solidFill>
                  <a:srgbClr val="007980"/>
                </a:solidFill>
              </a:rPr>
              <a:t>open source </a:t>
            </a:r>
            <a:r>
              <a:rPr lang="en" sz="1350" dirty="0"/>
              <a:t>and </a:t>
            </a:r>
            <a:r>
              <a:rPr lang="en" sz="1350" dirty="0">
                <a:solidFill>
                  <a:srgbClr val="007980"/>
                </a:solidFill>
              </a:rPr>
              <a:t>publicly hosted at Github</a:t>
            </a:r>
            <a:endParaRPr sz="1350" dirty="0">
              <a:solidFill>
                <a:srgbClr val="00798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800"/>
            </a:pPr>
            <a:r>
              <a:rPr lang="en" sz="1350" dirty="0"/>
              <a:t>Released under BSD 3-clause license</a:t>
            </a:r>
            <a:endParaRPr sz="675" dirty="0"/>
          </a:p>
        </p:txBody>
      </p:sp>
      <p:sp>
        <p:nvSpPr>
          <p:cNvPr id="12" name="Google Shape;266;p40">
            <a:extLst>
              <a:ext uri="{FF2B5EF4-FFF2-40B4-BE49-F238E27FC236}">
                <a16:creationId xmlns:a16="http://schemas.microsoft.com/office/drawing/2014/main" id="{2374E88D-120B-8148-A53C-52DC7E7C4876}"/>
              </a:ext>
            </a:extLst>
          </p:cNvPr>
          <p:cNvSpPr/>
          <p:nvPr/>
        </p:nvSpPr>
        <p:spPr>
          <a:xfrm>
            <a:off x="2267409" y="1799126"/>
            <a:ext cx="5378850" cy="2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2300"/>
            </a:pPr>
            <a:r>
              <a:rPr lang="en" sz="1725" b="1" dirty="0"/>
              <a:t>Open, Collaborative, Community Development</a:t>
            </a:r>
            <a:endParaRPr sz="675" dirty="0"/>
          </a:p>
        </p:txBody>
      </p:sp>
      <p:sp>
        <p:nvSpPr>
          <p:cNvPr id="13" name="Google Shape;267;p40">
            <a:extLst>
              <a:ext uri="{FF2B5EF4-FFF2-40B4-BE49-F238E27FC236}">
                <a16:creationId xmlns:a16="http://schemas.microsoft.com/office/drawing/2014/main" id="{7AE5B849-FE97-9040-A872-37248E101B2D}"/>
              </a:ext>
            </a:extLst>
          </p:cNvPr>
          <p:cNvSpPr/>
          <p:nvPr/>
        </p:nvSpPr>
        <p:spPr>
          <a:xfrm>
            <a:off x="1923573" y="2986178"/>
            <a:ext cx="2236725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Bi-weekly developer calls</a:t>
            </a:r>
            <a:r>
              <a:rPr lang="en" sz="1600" dirty="0"/>
              <a:t> </a:t>
            </a:r>
            <a:endParaRPr sz="1600" dirty="0"/>
          </a:p>
        </p:txBody>
      </p:sp>
      <p:sp>
        <p:nvSpPr>
          <p:cNvPr id="14" name="Google Shape;268;p40">
            <a:extLst>
              <a:ext uri="{FF2B5EF4-FFF2-40B4-BE49-F238E27FC236}">
                <a16:creationId xmlns:a16="http://schemas.microsoft.com/office/drawing/2014/main" id="{8F6203DE-AF0C-7846-BF91-3E247CB91169}"/>
              </a:ext>
            </a:extLst>
          </p:cNvPr>
          <p:cNvSpPr/>
          <p:nvPr/>
        </p:nvSpPr>
        <p:spPr>
          <a:xfrm>
            <a:off x="4376042" y="2986178"/>
            <a:ext cx="1161450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Code Camps</a:t>
            </a:r>
            <a:endParaRPr sz="1600" b="1" dirty="0"/>
          </a:p>
        </p:txBody>
      </p:sp>
      <p:sp>
        <p:nvSpPr>
          <p:cNvPr id="15" name="Google Shape;269;p40">
            <a:extLst>
              <a:ext uri="{FF2B5EF4-FFF2-40B4-BE49-F238E27FC236}">
                <a16:creationId xmlns:a16="http://schemas.microsoft.com/office/drawing/2014/main" id="{827224D1-4407-C742-9C9F-A02A0E7AB07D}"/>
              </a:ext>
            </a:extLst>
          </p:cNvPr>
          <p:cNvSpPr/>
          <p:nvPr/>
        </p:nvSpPr>
        <p:spPr>
          <a:xfrm>
            <a:off x="6050400" y="2986178"/>
            <a:ext cx="1488600" cy="2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b="1" dirty="0"/>
              <a:t>5 Year Roadmap</a:t>
            </a:r>
            <a:endParaRPr sz="1600" b="1" dirty="0"/>
          </a:p>
        </p:txBody>
      </p:sp>
      <p:sp>
        <p:nvSpPr>
          <p:cNvPr id="16" name="Google Shape;272;p40">
            <a:extLst>
              <a:ext uri="{FF2B5EF4-FFF2-40B4-BE49-F238E27FC236}">
                <a16:creationId xmlns:a16="http://schemas.microsoft.com/office/drawing/2014/main" id="{C72B2915-3350-E743-A4BC-6D673AD59787}"/>
              </a:ext>
            </a:extLst>
          </p:cNvPr>
          <p:cNvSpPr/>
          <p:nvPr/>
        </p:nvSpPr>
        <p:spPr>
          <a:xfrm>
            <a:off x="2972335" y="2492026"/>
            <a:ext cx="3968775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94" tIns="22088" rIns="44194" bIns="22088" anchor="t" anchorCtr="0">
            <a:noAutofit/>
          </a:bodyPr>
          <a:lstStyle/>
          <a:p>
            <a:pPr algn="ctr">
              <a:buSzPts val="1800"/>
            </a:pPr>
            <a:r>
              <a:rPr lang="en" sz="1350" dirty="0"/>
              <a:t>Bug and Enhancement Ticket System</a:t>
            </a:r>
            <a:endParaRPr sz="675" dirty="0"/>
          </a:p>
        </p:txBody>
      </p:sp>
      <p:sp>
        <p:nvSpPr>
          <p:cNvPr id="17" name="Google Shape;273;p40">
            <a:extLst>
              <a:ext uri="{FF2B5EF4-FFF2-40B4-BE49-F238E27FC236}">
                <a16:creationId xmlns:a16="http://schemas.microsoft.com/office/drawing/2014/main" id="{1A82723B-AF06-6E4D-9FE5-605FB858BE50}"/>
              </a:ext>
            </a:extLst>
          </p:cNvPr>
          <p:cNvSpPr/>
          <p:nvPr/>
        </p:nvSpPr>
        <p:spPr>
          <a:xfrm>
            <a:off x="1624946" y="3721213"/>
            <a:ext cx="2186385" cy="151275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algn="ctr">
              <a:buSzPts val="1500"/>
            </a:pPr>
            <a:r>
              <a:rPr lang="en" sz="1125" dirty="0">
                <a:latin typeface="Calibri"/>
                <a:ea typeface="Calibri"/>
                <a:cs typeface="Calibri"/>
                <a:sym typeface="Calibri"/>
              </a:rPr>
              <a:t>Code Hosting, Task and bug tracking, and developer/user wiki</a:t>
            </a:r>
            <a:endParaRPr sz="1125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r>
              <a:rPr lang="en" sz="1125" dirty="0" err="1"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1125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</p:txBody>
      </p:sp>
      <p:sp>
        <p:nvSpPr>
          <p:cNvPr id="18" name="Google Shape;274;p40">
            <a:extLst>
              <a:ext uri="{FF2B5EF4-FFF2-40B4-BE49-F238E27FC236}">
                <a16:creationId xmlns:a16="http://schemas.microsoft.com/office/drawing/2014/main" id="{C24E8076-DB11-1D47-BA1F-F2944AEE040C}"/>
              </a:ext>
            </a:extLst>
          </p:cNvPr>
          <p:cNvSpPr/>
          <p:nvPr/>
        </p:nvSpPr>
        <p:spPr>
          <a:xfrm>
            <a:off x="3864268" y="3721131"/>
            <a:ext cx="2186132" cy="151257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Model Marketplace for users to share their models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r>
              <a:rPr lang="en" sz="1125">
                <a:latin typeface="Calibri"/>
                <a:ea typeface="Calibri"/>
                <a:cs typeface="Calibri"/>
                <a:sym typeface="Calibri"/>
              </a:rPr>
              <a:t>marketplace.sasview.org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500"/>
            </a:pP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 algn="ctr"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  <a:p>
            <a:pPr>
              <a:buSzPts val="1500"/>
            </a:pPr>
            <a:endParaRPr sz="1125" u="sng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  <a:hlinkClick r:id="" action="ppaction://noaction"/>
            </a:endParaRPr>
          </a:p>
        </p:txBody>
      </p:sp>
      <p:grpSp>
        <p:nvGrpSpPr>
          <p:cNvPr id="19" name="Google Shape;275;p40">
            <a:extLst>
              <a:ext uri="{FF2B5EF4-FFF2-40B4-BE49-F238E27FC236}">
                <a16:creationId xmlns:a16="http://schemas.microsoft.com/office/drawing/2014/main" id="{440597B9-B569-804E-ABBD-A467DF0CE1AD}"/>
              </a:ext>
            </a:extLst>
          </p:cNvPr>
          <p:cNvGrpSpPr/>
          <p:nvPr/>
        </p:nvGrpSpPr>
        <p:grpSpPr>
          <a:xfrm>
            <a:off x="6119560" y="3721130"/>
            <a:ext cx="2191352" cy="1512573"/>
            <a:chOff x="8665772" y="2499958"/>
            <a:chExt cx="4155600" cy="3824700"/>
          </a:xfrm>
        </p:grpSpPr>
        <p:sp>
          <p:nvSpPr>
            <p:cNvPr id="20" name="Google Shape;276;p40">
              <a:extLst>
                <a:ext uri="{FF2B5EF4-FFF2-40B4-BE49-F238E27FC236}">
                  <a16:creationId xmlns:a16="http://schemas.microsoft.com/office/drawing/2014/main" id="{0678509F-A76A-BE46-A662-C1DEF91B5898}"/>
                </a:ext>
              </a:extLst>
            </p:cNvPr>
            <p:cNvSpPr/>
            <p:nvPr/>
          </p:nvSpPr>
          <p:spPr>
            <a:xfrm>
              <a:off x="8665772" y="2499958"/>
              <a:ext cx="4155600" cy="38247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1425" tIns="31425" rIns="31425" bIns="31425" anchor="t" anchorCtr="0">
              <a:noAutofit/>
            </a:bodyPr>
            <a:lstStyle/>
            <a:p>
              <a:pPr algn="ctr">
                <a:buSzPts val="1500"/>
              </a:pPr>
              <a:r>
                <a:rPr lang="en" sz="1125" dirty="0">
                  <a:latin typeface="Calibri"/>
                  <a:ea typeface="Calibri"/>
                  <a:cs typeface="Calibri"/>
                  <a:sym typeface="Calibri"/>
                </a:rPr>
                <a:t>Automated Builds</a:t>
              </a:r>
              <a:endParaRPr sz="675" dirty="0"/>
            </a:p>
            <a:p>
              <a:pPr algn="ctr">
                <a:buSzPts val="1500"/>
              </a:pPr>
              <a:r>
                <a:rPr lang="en" sz="1125" dirty="0" err="1">
                  <a:latin typeface="Calibri"/>
                  <a:ea typeface="Calibri"/>
                  <a:cs typeface="Calibri"/>
                  <a:sym typeface="Calibri"/>
                </a:rPr>
                <a:t>build.sasview.org</a:t>
              </a: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algn="ctr"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>
                <a:buSzPts val="1500"/>
              </a:pPr>
              <a:endParaRPr sz="1125" dirty="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21" name="Google Shape;277;p40">
              <a:extLst>
                <a:ext uri="{FF2B5EF4-FFF2-40B4-BE49-F238E27FC236}">
                  <a16:creationId xmlns:a16="http://schemas.microsoft.com/office/drawing/2014/main" id="{6B8A722D-0381-FB4B-8B52-84670717DE1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37550"/>
            <a:stretch/>
          </p:blipFill>
          <p:spPr>
            <a:xfrm>
              <a:off x="8727403" y="3479312"/>
              <a:ext cx="4032468" cy="2623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78;p40">
            <a:extLst>
              <a:ext uri="{FF2B5EF4-FFF2-40B4-BE49-F238E27FC236}">
                <a16:creationId xmlns:a16="http://schemas.microsoft.com/office/drawing/2014/main" id="{C54C517D-E681-3146-97D8-D25C6E94E994}"/>
              </a:ext>
            </a:extLst>
          </p:cNvPr>
          <p:cNvSpPr txBox="1"/>
          <p:nvPr/>
        </p:nvSpPr>
        <p:spPr>
          <a:xfrm>
            <a:off x="2794628" y="3315273"/>
            <a:ext cx="1897207" cy="233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dirty="0"/>
              <a:t>Model Marketplace</a:t>
            </a:r>
            <a:endParaRPr sz="1600" dirty="0"/>
          </a:p>
        </p:txBody>
      </p:sp>
      <p:pic>
        <p:nvPicPr>
          <p:cNvPr id="23" name="Google Shape;279;p40">
            <a:extLst>
              <a:ext uri="{FF2B5EF4-FFF2-40B4-BE49-F238E27FC236}">
                <a16:creationId xmlns:a16="http://schemas.microsoft.com/office/drawing/2014/main" id="{33EE72BC-91CF-EB4C-9E0F-6D2E375B0F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6846"/>
          <a:stretch/>
        </p:blipFill>
        <p:spPr>
          <a:xfrm>
            <a:off x="1834856" y="4285318"/>
            <a:ext cx="1766570" cy="893437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" name="Google Shape;280;p40">
            <a:extLst>
              <a:ext uri="{FF2B5EF4-FFF2-40B4-BE49-F238E27FC236}">
                <a16:creationId xmlns:a16="http://schemas.microsoft.com/office/drawing/2014/main" id="{8A2921C2-02FB-9140-AA8E-ED14E4F8BA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2142"/>
          <a:stretch/>
        </p:blipFill>
        <p:spPr>
          <a:xfrm>
            <a:off x="3962400" y="4285319"/>
            <a:ext cx="2006099" cy="86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81;p40">
            <a:extLst>
              <a:ext uri="{FF2B5EF4-FFF2-40B4-BE49-F238E27FC236}">
                <a16:creationId xmlns:a16="http://schemas.microsoft.com/office/drawing/2014/main" id="{5E209FF5-14DB-C744-8CF3-8CEC1E000624}"/>
              </a:ext>
            </a:extLst>
          </p:cNvPr>
          <p:cNvSpPr txBox="1"/>
          <p:nvPr/>
        </p:nvSpPr>
        <p:spPr>
          <a:xfrm>
            <a:off x="4953000" y="3350169"/>
            <a:ext cx="1855187" cy="17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63" tIns="24563" rIns="24563" bIns="24563" anchor="ctr" anchorCtr="0">
            <a:noAutofit/>
          </a:bodyPr>
          <a:lstStyle/>
          <a:p>
            <a:pPr algn="ctr">
              <a:buSzPts val="1800"/>
            </a:pPr>
            <a:r>
              <a:rPr lang="en" sz="1600" dirty="0"/>
              <a:t>DOI for each release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10122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A08A-0DA7-5544-9BC4-A87A2912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Contrast</a:t>
            </a:r>
            <a:r>
              <a:rPr lang="sv-SE" dirty="0"/>
              <a:t> </a:t>
            </a:r>
            <a:r>
              <a:rPr lang="sv-SE" dirty="0" err="1"/>
              <a:t>matching</a:t>
            </a:r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494AA-CE52-BA41-B35B-83C6DE3D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FD608-3FB7-814C-81C5-2217FA56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42</a:t>
            </a:fld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1E2B49-D13B-CD42-94B6-E3603BB7E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/>
              <a:t>Selective</a:t>
            </a:r>
            <a:r>
              <a:rPr lang="sv-SE" dirty="0"/>
              <a:t> </a:t>
            </a:r>
            <a:r>
              <a:rPr lang="sv-SE" dirty="0" err="1"/>
              <a:t>deutaration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system parts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7D861F0-676F-524F-8692-395F5634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1026" name="Picture 2" descr="Practical applications of small-angle neutron scattering ...">
            <a:extLst>
              <a:ext uri="{FF2B5EF4-FFF2-40B4-BE49-F238E27FC236}">
                <a16:creationId xmlns:a16="http://schemas.microsoft.com/office/drawing/2014/main" id="{B5B28FAE-5B76-E243-89BA-3E15DA07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08" y="1968096"/>
            <a:ext cx="6095567" cy="372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4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74EC-306D-7349-9B1B-9E758F4C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600" dirty="0" err="1"/>
              <a:t>Contrast</a:t>
            </a:r>
            <a:r>
              <a:rPr lang="sv-SE" sz="3600" dirty="0"/>
              <a:t> </a:t>
            </a:r>
            <a:r>
              <a:rPr lang="sv-SE" sz="3600" dirty="0" err="1"/>
              <a:t>matching</a:t>
            </a:r>
            <a:endParaRPr lang="sv-SE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2FCD5-52DC-FC43-8A3D-D8FE7DBB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56E76-6C7B-8C4B-9E75-08F74F01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43</a:t>
            </a:fld>
            <a:endParaRPr lang="sv-S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1DDBE8-D420-8843-A803-8E615C26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7E421F-EAAA-7E46-8C4B-F1E41632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40" y="4565893"/>
            <a:ext cx="4252501" cy="1465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E3018-320F-8A48-9AD9-FC324261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552" y="1519908"/>
            <a:ext cx="2061479" cy="2874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388E7D-F48A-2445-97EF-E0D41D43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60" y="1201588"/>
            <a:ext cx="2537796" cy="482945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43EB3B1-2A17-7347-90C3-C2FDE6D499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/>
              <a:t>ecoR124I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C3B1FC-F76F-E440-BFF4-174BEA01CEC9}"/>
              </a:ext>
            </a:extLst>
          </p:cNvPr>
          <p:cNvSpPr/>
          <p:nvPr/>
        </p:nvSpPr>
        <p:spPr>
          <a:xfrm>
            <a:off x="513039" y="5959880"/>
            <a:ext cx="11417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i="1" dirty="0" err="1"/>
              <a:t>Kennaway</a:t>
            </a:r>
            <a:r>
              <a:rPr lang="sv-SE" dirty="0"/>
              <a:t> CK(1), Taylor JE, Song CF, </a:t>
            </a:r>
            <a:r>
              <a:rPr lang="sv-SE" i="1" dirty="0" err="1"/>
              <a:t>Potrzebowski</a:t>
            </a:r>
            <a:r>
              <a:rPr lang="sv-SE" dirty="0"/>
              <a:t> W, Nicholson W, ... Roberts GA, </a:t>
            </a:r>
            <a:r>
              <a:rPr lang="sv-SE" dirty="0" err="1"/>
              <a:t>Artero</a:t>
            </a:r>
            <a:r>
              <a:rPr lang="sv-SE" dirty="0"/>
              <a:t> JB, </a:t>
            </a:r>
            <a:r>
              <a:rPr lang="sv-SE" dirty="0" err="1"/>
              <a:t>Bujnicki</a:t>
            </a:r>
            <a:r>
              <a:rPr lang="sv-SE" dirty="0"/>
              <a:t> JM, </a:t>
            </a:r>
            <a:r>
              <a:rPr lang="sv-SE" dirty="0" err="1"/>
              <a:t>Trinick</a:t>
            </a:r>
            <a:r>
              <a:rPr lang="sv-SE" dirty="0"/>
              <a:t> J, </a:t>
            </a:r>
            <a:r>
              <a:rPr lang="sv-SE" dirty="0" err="1"/>
              <a:t>Kneale</a:t>
            </a:r>
            <a:r>
              <a:rPr lang="sv-SE" dirty="0"/>
              <a:t> GG, </a:t>
            </a:r>
            <a:r>
              <a:rPr lang="sv-SE" i="1" dirty="0"/>
              <a:t>Dryden</a:t>
            </a:r>
            <a:r>
              <a:rPr lang="sv-SE" dirty="0"/>
              <a:t> DT. NAR(2012)</a:t>
            </a:r>
          </a:p>
        </p:txBody>
      </p:sp>
    </p:spTree>
    <p:extLst>
      <p:ext uri="{BB962C8B-B14F-4D97-AF65-F5344CB8AC3E}">
        <p14:creationId xmlns:p14="http://schemas.microsoft.com/office/powerpoint/2010/main" val="126864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study with SAXS and SANS?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5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661" y="1234936"/>
            <a:ext cx="2845287" cy="38310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A</a:t>
            </a:r>
            <a:r>
              <a:rPr lang="sv-SE" sz="1400" dirty="0" err="1">
                <a:solidFill>
                  <a:schemeClr val="tx1"/>
                </a:solidFill>
              </a:rPr>
              <a:t>erogel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alloys</a:t>
            </a:r>
            <a:endParaRPr lang="sv-SE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B</a:t>
            </a:r>
            <a:r>
              <a:rPr lang="sv-SE" sz="1400" dirty="0">
                <a:solidFill>
                  <a:schemeClr val="tx1"/>
                </a:solidFill>
              </a:rPr>
              <a:t>io-</a:t>
            </a:r>
            <a:r>
              <a:rPr lang="sv-SE" sz="1400" dirty="0" err="1">
                <a:solidFill>
                  <a:schemeClr val="tx1"/>
                </a:solidFill>
              </a:rPr>
              <a:t>macromolecular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assemblies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bone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C</a:t>
            </a:r>
            <a:r>
              <a:rPr lang="sv-SE" sz="1400" dirty="0" err="1">
                <a:solidFill>
                  <a:schemeClr val="tx1"/>
                </a:solidFill>
              </a:rPr>
              <a:t>olloids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complex</a:t>
            </a:r>
            <a:r>
              <a:rPr lang="sv-SE" sz="1400" dirty="0">
                <a:solidFill>
                  <a:schemeClr val="tx1"/>
                </a:solidFill>
              </a:rPr>
              <a:t> fluids, </a:t>
            </a:r>
            <a:r>
              <a:rPr lang="sv-SE" sz="1400" dirty="0" err="1">
                <a:solidFill>
                  <a:schemeClr val="tx1"/>
                </a:solidFill>
              </a:rPr>
              <a:t>catalysts</a:t>
            </a:r>
            <a:endParaRPr lang="sv-SE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D</a:t>
            </a:r>
            <a:r>
              <a:rPr lang="sv-SE" sz="1400" dirty="0">
                <a:solidFill>
                  <a:schemeClr val="tx1"/>
                </a:solidFill>
              </a:rPr>
              <a:t>etergents, </a:t>
            </a:r>
            <a:r>
              <a:rPr lang="sv-SE" sz="1400" dirty="0" err="1">
                <a:solidFill>
                  <a:schemeClr val="tx1"/>
                </a:solidFill>
              </a:rPr>
              <a:t>dairy</a:t>
            </a:r>
            <a:r>
              <a:rPr lang="sv-SE" sz="1400" dirty="0">
                <a:solidFill>
                  <a:schemeClr val="tx1"/>
                </a:solidFill>
              </a:rPr>
              <a:t> (</a:t>
            </a:r>
            <a:r>
              <a:rPr lang="sv-SE" sz="1400" dirty="0" err="1">
                <a:solidFill>
                  <a:schemeClr val="tx1"/>
                </a:solidFill>
              </a:rPr>
              <a:t>casein</a:t>
            </a:r>
            <a:r>
              <a:rPr lang="sv-SE" sz="1400" dirty="0">
                <a:solidFill>
                  <a:schemeClr val="tx1"/>
                </a:solidFill>
              </a:rPr>
              <a:t> </a:t>
            </a:r>
            <a:r>
              <a:rPr lang="sv-SE" sz="1400" dirty="0" err="1">
                <a:solidFill>
                  <a:schemeClr val="tx1"/>
                </a:solidFill>
              </a:rPr>
              <a:t>micelles</a:t>
            </a:r>
            <a:r>
              <a:rPr lang="sv-SE" sz="1400" dirty="0">
                <a:solidFill>
                  <a:schemeClr val="tx1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E</a:t>
            </a:r>
            <a:r>
              <a:rPr lang="sv-SE" sz="1400" dirty="0">
                <a:solidFill>
                  <a:schemeClr val="tx1"/>
                </a:solidFill>
              </a:rPr>
              <a:t>arth science, emulsions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>
                <a:solidFill>
                  <a:schemeClr val="tx1"/>
                </a:solidFill>
              </a:rPr>
              <a:t>F</a:t>
            </a:r>
            <a:r>
              <a:rPr lang="sv-SE" sz="1400" dirty="0">
                <a:solidFill>
                  <a:schemeClr val="tx1"/>
                </a:solidFill>
              </a:rPr>
              <a:t>luid adsorption in </a:t>
            </a:r>
            <a:r>
              <a:rPr lang="sv-SE" sz="1400" dirty="0" err="1">
                <a:solidFill>
                  <a:schemeClr val="tx1"/>
                </a:solidFill>
              </a:rPr>
              <a:t>nanopores</a:t>
            </a:r>
            <a:r>
              <a:rPr lang="sv-SE" sz="1400" dirty="0">
                <a:solidFill>
                  <a:schemeClr val="tx1"/>
                </a:solidFill>
              </a:rPr>
              <a:t>, </a:t>
            </a:r>
            <a:r>
              <a:rPr lang="sv-SE" sz="1400" dirty="0" err="1">
                <a:solidFill>
                  <a:schemeClr val="tx1"/>
                </a:solidFill>
              </a:rPr>
              <a:t>fuel</a:t>
            </a:r>
            <a:r>
              <a:rPr lang="sv-SE" sz="1400" dirty="0">
                <a:solidFill>
                  <a:schemeClr val="tx1"/>
                </a:solidFill>
              </a:rPr>
              <a:t> cells, </a:t>
            </a:r>
            <a:r>
              <a:rPr lang="sv-SE" sz="1400" dirty="0" err="1">
                <a:solidFill>
                  <a:schemeClr val="tx1"/>
                </a:solidFill>
              </a:rPr>
              <a:t>food</a:t>
            </a:r>
            <a:r>
              <a:rPr lang="sv-SE" sz="1400" dirty="0">
                <a:solidFill>
                  <a:schemeClr val="tx1"/>
                </a:solidFill>
              </a:rPr>
              <a:t> science (</a:t>
            </a:r>
            <a:r>
              <a:rPr lang="sv-SE" sz="1400" dirty="0" err="1">
                <a:solidFill>
                  <a:schemeClr val="tx1"/>
                </a:solidFill>
              </a:rPr>
              <a:t>chocolate</a:t>
            </a:r>
            <a:r>
              <a:rPr lang="sv-SE" sz="1400" dirty="0">
                <a:solidFill>
                  <a:schemeClr val="tx1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sv-SE" sz="1400" b="1" dirty="0" err="1">
                <a:solidFill>
                  <a:schemeClr val="tx1"/>
                </a:solidFill>
              </a:rPr>
              <a:t>G</a:t>
            </a:r>
            <a:r>
              <a:rPr lang="sv-SE" sz="1400" dirty="0" err="1">
                <a:solidFill>
                  <a:schemeClr val="tx1"/>
                </a:solidFill>
              </a:rPr>
              <a:t>elation</a:t>
            </a:r>
            <a:r>
              <a:rPr lang="sv-SE" sz="1400" dirty="0">
                <a:solidFill>
                  <a:schemeClr val="tx1"/>
                </a:solidFill>
              </a:rPr>
              <a:t>, green solvents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SAS applications A to Z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3" descr="vortex_lattice">
            <a:extLst>
              <a:ext uri="{FF2B5EF4-FFF2-40B4-BE49-F238E27FC236}">
                <a16:creationId xmlns:a16="http://schemas.microsoft.com/office/drawing/2014/main" id="{CA267CB3-78E8-A94E-8802-EE1B6BFE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4094" y="5342571"/>
            <a:ext cx="14224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3380178-0F2D-7B44-9529-37D5F31A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6850" y="5608123"/>
            <a:ext cx="992234" cy="107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protein_chaperonin_small">
            <a:extLst>
              <a:ext uri="{FF2B5EF4-FFF2-40B4-BE49-F238E27FC236}">
                <a16:creationId xmlns:a16="http://schemas.microsoft.com/office/drawing/2014/main" id="{F97142F2-6D30-6C4F-A39A-3B654E78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7844" y="5332515"/>
            <a:ext cx="1521899" cy="134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" name="Group 138">
            <a:extLst>
              <a:ext uri="{FF2B5EF4-FFF2-40B4-BE49-F238E27FC236}">
                <a16:creationId xmlns:a16="http://schemas.microsoft.com/office/drawing/2014/main" id="{CEF96B4D-36E3-B441-B204-0F279BA9204A}"/>
              </a:ext>
            </a:extLst>
          </p:cNvPr>
          <p:cNvGrpSpPr>
            <a:grpSpLocks/>
          </p:cNvGrpSpPr>
          <p:nvPr/>
        </p:nvGrpSpPr>
        <p:grpSpPr bwMode="auto">
          <a:xfrm>
            <a:off x="2225446" y="5611718"/>
            <a:ext cx="850527" cy="931403"/>
            <a:chOff x="2527" y="2775"/>
            <a:chExt cx="1474" cy="1468"/>
          </a:xfrm>
        </p:grpSpPr>
        <p:sp>
          <p:nvSpPr>
            <p:cNvPr id="113" name="Oval 139">
              <a:extLst>
                <a:ext uri="{FF2B5EF4-FFF2-40B4-BE49-F238E27FC236}">
                  <a16:creationId xmlns:a16="http://schemas.microsoft.com/office/drawing/2014/main" id="{4067441B-F817-5449-9B50-DB5FC4844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" y="3171"/>
              <a:ext cx="645" cy="645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114" name="Group 140">
              <a:extLst>
                <a:ext uri="{FF2B5EF4-FFF2-40B4-BE49-F238E27FC236}">
                  <a16:creationId xmlns:a16="http://schemas.microsoft.com/office/drawing/2014/main" id="{8D6B8DA7-DF40-2B4B-AEA1-E692BFFA6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7" y="2775"/>
              <a:ext cx="1474" cy="1468"/>
              <a:chOff x="2032" y="1695"/>
              <a:chExt cx="1474" cy="1468"/>
            </a:xfrm>
          </p:grpSpPr>
          <p:grpSp>
            <p:nvGrpSpPr>
              <p:cNvPr id="115" name="Group 141">
                <a:extLst>
                  <a:ext uri="{FF2B5EF4-FFF2-40B4-BE49-F238E27FC236}">
                    <a16:creationId xmlns:a16="http://schemas.microsoft.com/office/drawing/2014/main" id="{57D90DAB-E28A-DD4A-81D5-1019FE156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2700" y="2679"/>
                <a:ext cx="108" cy="238"/>
                <a:chOff x="3624" y="1611"/>
                <a:chExt cx="108" cy="238"/>
              </a:xfrm>
            </p:grpSpPr>
            <p:sp>
              <p:nvSpPr>
                <p:cNvPr id="288" name="Oval 142">
                  <a:extLst>
                    <a:ext uri="{FF2B5EF4-FFF2-40B4-BE49-F238E27FC236}">
                      <a16:creationId xmlns:a16="http://schemas.microsoft.com/office/drawing/2014/main" id="{A5A98B75-EBD6-224B-9046-7E2FFF6E6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9" name="Freeform 143">
                  <a:extLst>
                    <a:ext uri="{FF2B5EF4-FFF2-40B4-BE49-F238E27FC236}">
                      <a16:creationId xmlns:a16="http://schemas.microsoft.com/office/drawing/2014/main" id="{AD6AF960-AFEE-0140-8788-79AA04869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90" name="Freeform 144">
                  <a:extLst>
                    <a:ext uri="{FF2B5EF4-FFF2-40B4-BE49-F238E27FC236}">
                      <a16:creationId xmlns:a16="http://schemas.microsoft.com/office/drawing/2014/main" id="{457542F4-11CB-9549-9D3A-4F6649883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6" name="Group 145">
                <a:extLst>
                  <a:ext uri="{FF2B5EF4-FFF2-40B4-BE49-F238E27FC236}">
                    <a16:creationId xmlns:a16="http://schemas.microsoft.com/office/drawing/2014/main" id="{0E52409F-2A2C-5C40-AF9B-2CC4C70F7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6" y="1920"/>
                <a:ext cx="108" cy="238"/>
                <a:chOff x="3624" y="1611"/>
                <a:chExt cx="108" cy="238"/>
              </a:xfrm>
            </p:grpSpPr>
            <p:sp>
              <p:nvSpPr>
                <p:cNvPr id="285" name="Oval 146">
                  <a:extLst>
                    <a:ext uri="{FF2B5EF4-FFF2-40B4-BE49-F238E27FC236}">
                      <a16:creationId xmlns:a16="http://schemas.microsoft.com/office/drawing/2014/main" id="{4C2B1EE7-351F-B340-983F-25F3E70DE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6" name="Freeform 147">
                  <a:extLst>
                    <a:ext uri="{FF2B5EF4-FFF2-40B4-BE49-F238E27FC236}">
                      <a16:creationId xmlns:a16="http://schemas.microsoft.com/office/drawing/2014/main" id="{1C76BD41-2580-114C-BE32-107DEA14A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7" name="Freeform 148">
                  <a:extLst>
                    <a:ext uri="{FF2B5EF4-FFF2-40B4-BE49-F238E27FC236}">
                      <a16:creationId xmlns:a16="http://schemas.microsoft.com/office/drawing/2014/main" id="{D52D9148-EF40-C34B-8637-D2C1AEA22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7" name="Group 149">
                <a:extLst>
                  <a:ext uri="{FF2B5EF4-FFF2-40B4-BE49-F238E27FC236}">
                    <a16:creationId xmlns:a16="http://schemas.microsoft.com/office/drawing/2014/main" id="{117DA111-2A4E-C543-8455-21D5BEDE93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572911">
                <a:off x="2859" y="1950"/>
                <a:ext cx="108" cy="238"/>
                <a:chOff x="3624" y="1611"/>
                <a:chExt cx="108" cy="238"/>
              </a:xfrm>
            </p:grpSpPr>
            <p:sp>
              <p:nvSpPr>
                <p:cNvPr id="282" name="Oval 150">
                  <a:extLst>
                    <a:ext uri="{FF2B5EF4-FFF2-40B4-BE49-F238E27FC236}">
                      <a16:creationId xmlns:a16="http://schemas.microsoft.com/office/drawing/2014/main" id="{2B71213E-52CD-0142-8A8F-0E354F22F6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3" name="Freeform 151">
                  <a:extLst>
                    <a:ext uri="{FF2B5EF4-FFF2-40B4-BE49-F238E27FC236}">
                      <a16:creationId xmlns:a16="http://schemas.microsoft.com/office/drawing/2014/main" id="{78D8363A-45BB-FD48-8975-8CF14BC2D9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4" name="Freeform 152">
                  <a:extLst>
                    <a:ext uri="{FF2B5EF4-FFF2-40B4-BE49-F238E27FC236}">
                      <a16:creationId xmlns:a16="http://schemas.microsoft.com/office/drawing/2014/main" id="{3A931DAB-2EC7-7C48-8AC5-E850C8226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8" name="Group 153">
                <a:extLst>
                  <a:ext uri="{FF2B5EF4-FFF2-40B4-BE49-F238E27FC236}">
                    <a16:creationId xmlns:a16="http://schemas.microsoft.com/office/drawing/2014/main" id="{8518151C-7945-104B-B9A5-022F7720F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198576">
                <a:off x="2598" y="1950"/>
                <a:ext cx="108" cy="238"/>
                <a:chOff x="3624" y="1611"/>
                <a:chExt cx="108" cy="238"/>
              </a:xfrm>
            </p:grpSpPr>
            <p:sp>
              <p:nvSpPr>
                <p:cNvPr id="279" name="Oval 154">
                  <a:extLst>
                    <a:ext uri="{FF2B5EF4-FFF2-40B4-BE49-F238E27FC236}">
                      <a16:creationId xmlns:a16="http://schemas.microsoft.com/office/drawing/2014/main" id="{CB3EFB91-99A2-454D-ABBA-B4C18E24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0" name="Freeform 155">
                  <a:extLst>
                    <a:ext uri="{FF2B5EF4-FFF2-40B4-BE49-F238E27FC236}">
                      <a16:creationId xmlns:a16="http://schemas.microsoft.com/office/drawing/2014/main" id="{B2E96C26-A2EE-EF4F-B553-4C746074E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1" name="Freeform 156">
                  <a:extLst>
                    <a:ext uri="{FF2B5EF4-FFF2-40B4-BE49-F238E27FC236}">
                      <a16:creationId xmlns:a16="http://schemas.microsoft.com/office/drawing/2014/main" id="{C31E2D5A-F402-E041-A07C-612D445C92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19" name="Group 157">
                <a:extLst>
                  <a:ext uri="{FF2B5EF4-FFF2-40B4-BE49-F238E27FC236}">
                    <a16:creationId xmlns:a16="http://schemas.microsoft.com/office/drawing/2014/main" id="{86CDF2D6-6FE1-EB47-8EC6-9BB9D73250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265534">
                <a:off x="2958" y="2016"/>
                <a:ext cx="108" cy="238"/>
                <a:chOff x="3624" y="1611"/>
                <a:chExt cx="108" cy="238"/>
              </a:xfrm>
            </p:grpSpPr>
            <p:sp>
              <p:nvSpPr>
                <p:cNvPr id="276" name="Oval 158">
                  <a:extLst>
                    <a:ext uri="{FF2B5EF4-FFF2-40B4-BE49-F238E27FC236}">
                      <a16:creationId xmlns:a16="http://schemas.microsoft.com/office/drawing/2014/main" id="{801D01B7-0018-8344-8519-B9435F882E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7" name="Freeform 159">
                  <a:extLst>
                    <a:ext uri="{FF2B5EF4-FFF2-40B4-BE49-F238E27FC236}">
                      <a16:creationId xmlns:a16="http://schemas.microsoft.com/office/drawing/2014/main" id="{06FF6FF0-B630-734B-AEC3-C5CFF89CF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8" name="Freeform 160">
                  <a:extLst>
                    <a:ext uri="{FF2B5EF4-FFF2-40B4-BE49-F238E27FC236}">
                      <a16:creationId xmlns:a16="http://schemas.microsoft.com/office/drawing/2014/main" id="{198DDC73-13AC-A441-86FA-C7BB4F739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0" name="Group 161">
                <a:extLst>
                  <a:ext uri="{FF2B5EF4-FFF2-40B4-BE49-F238E27FC236}">
                    <a16:creationId xmlns:a16="http://schemas.microsoft.com/office/drawing/2014/main" id="{DA94E133-0A2B-9C49-A099-B197D9CDBB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101467">
                <a:off x="2388" y="2121"/>
                <a:ext cx="108" cy="238"/>
                <a:chOff x="3624" y="1611"/>
                <a:chExt cx="108" cy="238"/>
              </a:xfrm>
            </p:grpSpPr>
            <p:sp>
              <p:nvSpPr>
                <p:cNvPr id="273" name="Oval 162">
                  <a:extLst>
                    <a:ext uri="{FF2B5EF4-FFF2-40B4-BE49-F238E27FC236}">
                      <a16:creationId xmlns:a16="http://schemas.microsoft.com/office/drawing/2014/main" id="{967A8BC2-6AF0-6443-BA6B-A28FDEE0FE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4" name="Freeform 163">
                  <a:extLst>
                    <a:ext uri="{FF2B5EF4-FFF2-40B4-BE49-F238E27FC236}">
                      <a16:creationId xmlns:a16="http://schemas.microsoft.com/office/drawing/2014/main" id="{EDB53DDC-0450-D142-821B-A18C09E61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5" name="Freeform 164">
                  <a:extLst>
                    <a:ext uri="{FF2B5EF4-FFF2-40B4-BE49-F238E27FC236}">
                      <a16:creationId xmlns:a16="http://schemas.microsoft.com/office/drawing/2014/main" id="{E07E19DA-5740-6C43-8997-35BDE52E1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1" name="Group 165">
                <a:extLst>
                  <a:ext uri="{FF2B5EF4-FFF2-40B4-BE49-F238E27FC236}">
                    <a16:creationId xmlns:a16="http://schemas.microsoft.com/office/drawing/2014/main" id="{DC47ED46-D06C-1443-AC7D-8B68EB4B0C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808917">
                <a:off x="3084" y="2214"/>
                <a:ext cx="108" cy="238"/>
                <a:chOff x="3624" y="1611"/>
                <a:chExt cx="108" cy="238"/>
              </a:xfrm>
            </p:grpSpPr>
            <p:sp>
              <p:nvSpPr>
                <p:cNvPr id="270" name="Oval 166">
                  <a:extLst>
                    <a:ext uri="{FF2B5EF4-FFF2-40B4-BE49-F238E27FC236}">
                      <a16:creationId xmlns:a16="http://schemas.microsoft.com/office/drawing/2014/main" id="{E1B3F393-7B31-EA49-9D67-6DC034DDB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1" name="Freeform 167">
                  <a:extLst>
                    <a:ext uri="{FF2B5EF4-FFF2-40B4-BE49-F238E27FC236}">
                      <a16:creationId xmlns:a16="http://schemas.microsoft.com/office/drawing/2014/main" id="{C92CEAE8-8C5E-8A4D-ADC3-11C81B31B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2" name="Freeform 168">
                  <a:extLst>
                    <a:ext uri="{FF2B5EF4-FFF2-40B4-BE49-F238E27FC236}">
                      <a16:creationId xmlns:a16="http://schemas.microsoft.com/office/drawing/2014/main" id="{A948E271-3633-D842-9942-BDE32C7E3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2" name="Group 169">
                <a:extLst>
                  <a:ext uri="{FF2B5EF4-FFF2-40B4-BE49-F238E27FC236}">
                    <a16:creationId xmlns:a16="http://schemas.microsoft.com/office/drawing/2014/main" id="{EF27B984-5EAE-824E-8960-FB45D7E0D2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849350">
                <a:off x="2475" y="2010"/>
                <a:ext cx="108" cy="238"/>
                <a:chOff x="3624" y="1611"/>
                <a:chExt cx="108" cy="238"/>
              </a:xfrm>
            </p:grpSpPr>
            <p:sp>
              <p:nvSpPr>
                <p:cNvPr id="267" name="Oval 170">
                  <a:extLst>
                    <a:ext uri="{FF2B5EF4-FFF2-40B4-BE49-F238E27FC236}">
                      <a16:creationId xmlns:a16="http://schemas.microsoft.com/office/drawing/2014/main" id="{6AC3FF9A-8C60-7746-827C-8B75E5BB1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4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8" name="Freeform 171">
                  <a:extLst>
                    <a:ext uri="{FF2B5EF4-FFF2-40B4-BE49-F238E27FC236}">
                      <a16:creationId xmlns:a16="http://schemas.microsoft.com/office/drawing/2014/main" id="{B8DBE037-2829-6449-A03D-EF0F38D50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9" name="Freeform 172">
                  <a:extLst>
                    <a:ext uri="{FF2B5EF4-FFF2-40B4-BE49-F238E27FC236}">
                      <a16:creationId xmlns:a16="http://schemas.microsoft.com/office/drawing/2014/main" id="{6B5AE7AB-8DCF-DB4F-AC08-9B218244D7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3" name="Group 173">
                <a:extLst>
                  <a:ext uri="{FF2B5EF4-FFF2-40B4-BE49-F238E27FC236}">
                    <a16:creationId xmlns:a16="http://schemas.microsoft.com/office/drawing/2014/main" id="{AC16DDCA-D4A4-4349-870B-FA02210D1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3177707">
                <a:off x="3051" y="2103"/>
                <a:ext cx="108" cy="238"/>
                <a:chOff x="3624" y="1611"/>
                <a:chExt cx="108" cy="238"/>
              </a:xfrm>
            </p:grpSpPr>
            <p:sp>
              <p:nvSpPr>
                <p:cNvPr id="264" name="Oval 174">
                  <a:extLst>
                    <a:ext uri="{FF2B5EF4-FFF2-40B4-BE49-F238E27FC236}">
                      <a16:creationId xmlns:a16="http://schemas.microsoft.com/office/drawing/2014/main" id="{FB77C136-D442-A840-897A-2A60C2AA2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5" name="Freeform 175">
                  <a:extLst>
                    <a:ext uri="{FF2B5EF4-FFF2-40B4-BE49-F238E27FC236}">
                      <a16:creationId xmlns:a16="http://schemas.microsoft.com/office/drawing/2014/main" id="{070A9B71-E792-5342-9959-96D83A53F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6" name="Freeform 176">
                  <a:extLst>
                    <a:ext uri="{FF2B5EF4-FFF2-40B4-BE49-F238E27FC236}">
                      <a16:creationId xmlns:a16="http://schemas.microsoft.com/office/drawing/2014/main" id="{90392C31-0EF8-DB48-9366-8BC03FB01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4" name="Group 177">
                <a:extLst>
                  <a:ext uri="{FF2B5EF4-FFF2-40B4-BE49-F238E27FC236}">
                    <a16:creationId xmlns:a16="http://schemas.microsoft.com/office/drawing/2014/main" id="{AC5C8C0C-3861-974C-B724-3266901A3C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68629">
                <a:off x="2343" y="2241"/>
                <a:ext cx="108" cy="238"/>
                <a:chOff x="3624" y="1611"/>
                <a:chExt cx="108" cy="238"/>
              </a:xfrm>
            </p:grpSpPr>
            <p:sp>
              <p:nvSpPr>
                <p:cNvPr id="261" name="Oval 178">
                  <a:extLst>
                    <a:ext uri="{FF2B5EF4-FFF2-40B4-BE49-F238E27FC236}">
                      <a16:creationId xmlns:a16="http://schemas.microsoft.com/office/drawing/2014/main" id="{FC6F4A64-3446-2C4C-B896-BE2639712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2" name="Freeform 179">
                  <a:extLst>
                    <a:ext uri="{FF2B5EF4-FFF2-40B4-BE49-F238E27FC236}">
                      <a16:creationId xmlns:a16="http://schemas.microsoft.com/office/drawing/2014/main" id="{B0CB8F89-325E-E94B-B946-BC087183C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3" name="Freeform 180">
                  <a:extLst>
                    <a:ext uri="{FF2B5EF4-FFF2-40B4-BE49-F238E27FC236}">
                      <a16:creationId xmlns:a16="http://schemas.microsoft.com/office/drawing/2014/main" id="{4F97F29C-AF21-7F48-B468-6CC2EB7517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5" name="Group 181">
                <a:extLst>
                  <a:ext uri="{FF2B5EF4-FFF2-40B4-BE49-F238E27FC236}">
                    <a16:creationId xmlns:a16="http://schemas.microsoft.com/office/drawing/2014/main" id="{C456B923-FA91-B542-81A9-0BAEF89B90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773367">
                <a:off x="3069" y="2433"/>
                <a:ext cx="108" cy="238"/>
                <a:chOff x="3624" y="1611"/>
                <a:chExt cx="108" cy="238"/>
              </a:xfrm>
            </p:grpSpPr>
            <p:sp>
              <p:nvSpPr>
                <p:cNvPr id="258" name="Oval 182">
                  <a:extLst>
                    <a:ext uri="{FF2B5EF4-FFF2-40B4-BE49-F238E27FC236}">
                      <a16:creationId xmlns:a16="http://schemas.microsoft.com/office/drawing/2014/main" id="{2058469A-D33C-774C-8380-7DE1BE223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9" name="Freeform 183">
                  <a:extLst>
                    <a:ext uri="{FF2B5EF4-FFF2-40B4-BE49-F238E27FC236}">
                      <a16:creationId xmlns:a16="http://schemas.microsoft.com/office/drawing/2014/main" id="{4A92D01A-42E2-E547-AC01-3533268DF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60" name="Freeform 184">
                  <a:extLst>
                    <a:ext uri="{FF2B5EF4-FFF2-40B4-BE49-F238E27FC236}">
                      <a16:creationId xmlns:a16="http://schemas.microsoft.com/office/drawing/2014/main" id="{6D3795B2-294B-7A46-9C34-C81F310251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6" name="Group 185">
                <a:extLst>
                  <a:ext uri="{FF2B5EF4-FFF2-40B4-BE49-F238E27FC236}">
                    <a16:creationId xmlns:a16="http://schemas.microsoft.com/office/drawing/2014/main" id="{B0618C20-7094-C240-AD99-78E1560070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015578">
                <a:off x="3087" y="2310"/>
                <a:ext cx="108" cy="238"/>
                <a:chOff x="3624" y="1611"/>
                <a:chExt cx="108" cy="238"/>
              </a:xfrm>
            </p:grpSpPr>
            <p:sp>
              <p:nvSpPr>
                <p:cNvPr id="255" name="Oval 186">
                  <a:extLst>
                    <a:ext uri="{FF2B5EF4-FFF2-40B4-BE49-F238E27FC236}">
                      <a16:creationId xmlns:a16="http://schemas.microsoft.com/office/drawing/2014/main" id="{278A765E-3B82-004F-8B18-CF06FB373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6" name="Freeform 187">
                  <a:extLst>
                    <a:ext uri="{FF2B5EF4-FFF2-40B4-BE49-F238E27FC236}">
                      <a16:creationId xmlns:a16="http://schemas.microsoft.com/office/drawing/2014/main" id="{DEE86B46-DB71-634A-A38F-2D3D8B6C7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7" name="Freeform 188">
                  <a:extLst>
                    <a:ext uri="{FF2B5EF4-FFF2-40B4-BE49-F238E27FC236}">
                      <a16:creationId xmlns:a16="http://schemas.microsoft.com/office/drawing/2014/main" id="{2FABEE4B-C537-FA45-AAFE-D4DE39B4D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7" name="Group 189">
                <a:extLst>
                  <a:ext uri="{FF2B5EF4-FFF2-40B4-BE49-F238E27FC236}">
                    <a16:creationId xmlns:a16="http://schemas.microsoft.com/office/drawing/2014/main" id="{52F2A888-D342-2A46-9E0F-B63CB79CEC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529530">
                <a:off x="3135" y="2748"/>
                <a:ext cx="108" cy="238"/>
                <a:chOff x="3624" y="1611"/>
                <a:chExt cx="108" cy="238"/>
              </a:xfrm>
            </p:grpSpPr>
            <p:sp>
              <p:nvSpPr>
                <p:cNvPr id="252" name="Oval 190">
                  <a:extLst>
                    <a:ext uri="{FF2B5EF4-FFF2-40B4-BE49-F238E27FC236}">
                      <a16:creationId xmlns:a16="http://schemas.microsoft.com/office/drawing/2014/main" id="{4AD4973A-8116-8C4D-97A5-8E148C7DD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3" name="Freeform 191">
                  <a:extLst>
                    <a:ext uri="{FF2B5EF4-FFF2-40B4-BE49-F238E27FC236}">
                      <a16:creationId xmlns:a16="http://schemas.microsoft.com/office/drawing/2014/main" id="{8996ADF0-5E70-B44C-A0BC-64C71C76D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4" name="Freeform 192">
                  <a:extLst>
                    <a:ext uri="{FF2B5EF4-FFF2-40B4-BE49-F238E27FC236}">
                      <a16:creationId xmlns:a16="http://schemas.microsoft.com/office/drawing/2014/main" id="{3D752AF6-482B-B447-9B4C-1E23BD66F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8" name="Group 193">
                <a:extLst>
                  <a:ext uri="{FF2B5EF4-FFF2-40B4-BE49-F238E27FC236}">
                    <a16:creationId xmlns:a16="http://schemas.microsoft.com/office/drawing/2014/main" id="{F270FE23-63EB-B24B-8746-B5585A424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426288">
                <a:off x="3060" y="2808"/>
                <a:ext cx="108" cy="238"/>
                <a:chOff x="3624" y="1611"/>
                <a:chExt cx="108" cy="238"/>
              </a:xfrm>
            </p:grpSpPr>
            <p:sp>
              <p:nvSpPr>
                <p:cNvPr id="249" name="Oval 194">
                  <a:extLst>
                    <a:ext uri="{FF2B5EF4-FFF2-40B4-BE49-F238E27FC236}">
                      <a16:creationId xmlns:a16="http://schemas.microsoft.com/office/drawing/2014/main" id="{AC60DC39-2E8E-2746-A828-EBBAF0D74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0" name="Freeform 195">
                  <a:extLst>
                    <a:ext uri="{FF2B5EF4-FFF2-40B4-BE49-F238E27FC236}">
                      <a16:creationId xmlns:a16="http://schemas.microsoft.com/office/drawing/2014/main" id="{B08F64F4-581B-8D43-BD94-F9BCE45A4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1" name="Freeform 196">
                  <a:extLst>
                    <a:ext uri="{FF2B5EF4-FFF2-40B4-BE49-F238E27FC236}">
                      <a16:creationId xmlns:a16="http://schemas.microsoft.com/office/drawing/2014/main" id="{E7769C1D-A14D-E747-AFFF-AF1D1A5240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29" name="Group 197">
                <a:extLst>
                  <a:ext uri="{FF2B5EF4-FFF2-40B4-BE49-F238E27FC236}">
                    <a16:creationId xmlns:a16="http://schemas.microsoft.com/office/drawing/2014/main" id="{B607E883-2C0B-984F-8491-602B81576C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280938">
                <a:off x="2931" y="2886"/>
                <a:ext cx="108" cy="238"/>
                <a:chOff x="3624" y="1611"/>
                <a:chExt cx="108" cy="238"/>
              </a:xfrm>
            </p:grpSpPr>
            <p:sp>
              <p:nvSpPr>
                <p:cNvPr id="246" name="Oval 198">
                  <a:extLst>
                    <a:ext uri="{FF2B5EF4-FFF2-40B4-BE49-F238E27FC236}">
                      <a16:creationId xmlns:a16="http://schemas.microsoft.com/office/drawing/2014/main" id="{83DFA3CA-C9BE-7D48-85A4-3CB8C68C1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7" name="Freeform 199">
                  <a:extLst>
                    <a:ext uri="{FF2B5EF4-FFF2-40B4-BE49-F238E27FC236}">
                      <a16:creationId xmlns:a16="http://schemas.microsoft.com/office/drawing/2014/main" id="{97B66E60-BCE7-414F-A071-532A0FB0A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8" name="Freeform 200">
                  <a:extLst>
                    <a:ext uri="{FF2B5EF4-FFF2-40B4-BE49-F238E27FC236}">
                      <a16:creationId xmlns:a16="http://schemas.microsoft.com/office/drawing/2014/main" id="{B39556C7-A683-9F4A-A8DE-F3933EA53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0" name="Group 201">
                <a:extLst>
                  <a:ext uri="{FF2B5EF4-FFF2-40B4-BE49-F238E27FC236}">
                    <a16:creationId xmlns:a16="http://schemas.microsoft.com/office/drawing/2014/main" id="{D7B53F5B-1664-A948-8FF2-B4877DDB9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506217">
                <a:off x="2316" y="1830"/>
                <a:ext cx="108" cy="238"/>
                <a:chOff x="3624" y="1611"/>
                <a:chExt cx="108" cy="238"/>
              </a:xfrm>
            </p:grpSpPr>
            <p:sp>
              <p:nvSpPr>
                <p:cNvPr id="243" name="Oval 202">
                  <a:extLst>
                    <a:ext uri="{FF2B5EF4-FFF2-40B4-BE49-F238E27FC236}">
                      <a16:creationId xmlns:a16="http://schemas.microsoft.com/office/drawing/2014/main" id="{346CBB81-6AF8-3A44-A9E2-CBC88A7A0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4" name="Freeform 203">
                  <a:extLst>
                    <a:ext uri="{FF2B5EF4-FFF2-40B4-BE49-F238E27FC236}">
                      <a16:creationId xmlns:a16="http://schemas.microsoft.com/office/drawing/2014/main" id="{B692CC58-C395-4444-B577-0BED3A9ED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5" name="Freeform 204">
                  <a:extLst>
                    <a:ext uri="{FF2B5EF4-FFF2-40B4-BE49-F238E27FC236}">
                      <a16:creationId xmlns:a16="http://schemas.microsoft.com/office/drawing/2014/main" id="{F1208F1A-9D4A-E145-A232-FD768C6B8D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1" name="Group 205">
                <a:extLst>
                  <a:ext uri="{FF2B5EF4-FFF2-40B4-BE49-F238E27FC236}">
                    <a16:creationId xmlns:a16="http://schemas.microsoft.com/office/drawing/2014/main" id="{174915D5-213F-F044-B53B-ADF4C68FD4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24785">
                <a:off x="2781" y="2916"/>
                <a:ext cx="108" cy="238"/>
                <a:chOff x="3624" y="1611"/>
                <a:chExt cx="108" cy="238"/>
              </a:xfrm>
            </p:grpSpPr>
            <p:sp>
              <p:nvSpPr>
                <p:cNvPr id="240" name="Oval 206">
                  <a:extLst>
                    <a:ext uri="{FF2B5EF4-FFF2-40B4-BE49-F238E27FC236}">
                      <a16:creationId xmlns:a16="http://schemas.microsoft.com/office/drawing/2014/main" id="{B826268B-B46E-304E-815B-083C2ED1D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1" name="Freeform 207">
                  <a:extLst>
                    <a:ext uri="{FF2B5EF4-FFF2-40B4-BE49-F238E27FC236}">
                      <a16:creationId xmlns:a16="http://schemas.microsoft.com/office/drawing/2014/main" id="{825BF34B-6502-C443-A541-B22B2279A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42" name="Freeform 208">
                  <a:extLst>
                    <a:ext uri="{FF2B5EF4-FFF2-40B4-BE49-F238E27FC236}">
                      <a16:creationId xmlns:a16="http://schemas.microsoft.com/office/drawing/2014/main" id="{6124ED5B-50F0-3248-A74D-4BA9A5445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2" name="Group 209">
                <a:extLst>
                  <a:ext uri="{FF2B5EF4-FFF2-40B4-BE49-F238E27FC236}">
                    <a16:creationId xmlns:a16="http://schemas.microsoft.com/office/drawing/2014/main" id="{E23BFA5D-310F-C042-BC2D-B560D0BC94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037220">
                <a:off x="2814" y="2670"/>
                <a:ext cx="108" cy="238"/>
                <a:chOff x="3624" y="1611"/>
                <a:chExt cx="108" cy="238"/>
              </a:xfrm>
            </p:grpSpPr>
            <p:sp>
              <p:nvSpPr>
                <p:cNvPr id="237" name="Oval 210">
                  <a:extLst>
                    <a:ext uri="{FF2B5EF4-FFF2-40B4-BE49-F238E27FC236}">
                      <a16:creationId xmlns:a16="http://schemas.microsoft.com/office/drawing/2014/main" id="{15D562DB-13CD-1747-B2AA-C84E07DB8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8" name="Freeform 211">
                  <a:extLst>
                    <a:ext uri="{FF2B5EF4-FFF2-40B4-BE49-F238E27FC236}">
                      <a16:creationId xmlns:a16="http://schemas.microsoft.com/office/drawing/2014/main" id="{36852FE3-F3F2-4143-BDC6-9F31D4E532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9" name="Freeform 212">
                  <a:extLst>
                    <a:ext uri="{FF2B5EF4-FFF2-40B4-BE49-F238E27FC236}">
                      <a16:creationId xmlns:a16="http://schemas.microsoft.com/office/drawing/2014/main" id="{A33CEAE1-F883-A542-A221-4D964E416E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3" name="Group 213">
                <a:extLst>
                  <a:ext uri="{FF2B5EF4-FFF2-40B4-BE49-F238E27FC236}">
                    <a16:creationId xmlns:a16="http://schemas.microsoft.com/office/drawing/2014/main" id="{9BE1CBD4-5064-F346-BB7A-6C6E115A81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661521">
                <a:off x="2910" y="2622"/>
                <a:ext cx="108" cy="238"/>
                <a:chOff x="3624" y="1611"/>
                <a:chExt cx="108" cy="238"/>
              </a:xfrm>
            </p:grpSpPr>
            <p:sp>
              <p:nvSpPr>
                <p:cNvPr id="234" name="Oval 214">
                  <a:extLst>
                    <a:ext uri="{FF2B5EF4-FFF2-40B4-BE49-F238E27FC236}">
                      <a16:creationId xmlns:a16="http://schemas.microsoft.com/office/drawing/2014/main" id="{63EBE960-8F1A-DF42-84E3-09364F8DA0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5" name="Freeform 215">
                  <a:extLst>
                    <a:ext uri="{FF2B5EF4-FFF2-40B4-BE49-F238E27FC236}">
                      <a16:creationId xmlns:a16="http://schemas.microsoft.com/office/drawing/2014/main" id="{EC70B293-4F33-B34C-B044-A75046FE7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6" name="Freeform 216">
                  <a:extLst>
                    <a:ext uri="{FF2B5EF4-FFF2-40B4-BE49-F238E27FC236}">
                      <a16:creationId xmlns:a16="http://schemas.microsoft.com/office/drawing/2014/main" id="{9CF5CF0E-0FD8-6B4D-AD12-785FB324D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4" name="Group 217">
                <a:extLst>
                  <a:ext uri="{FF2B5EF4-FFF2-40B4-BE49-F238E27FC236}">
                    <a16:creationId xmlns:a16="http://schemas.microsoft.com/office/drawing/2014/main" id="{B6A05B4D-CB1B-1D48-94C6-165ACC0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7626043">
                <a:off x="3006" y="2538"/>
                <a:ext cx="108" cy="238"/>
                <a:chOff x="3624" y="1611"/>
                <a:chExt cx="108" cy="238"/>
              </a:xfrm>
            </p:grpSpPr>
            <p:sp>
              <p:nvSpPr>
                <p:cNvPr id="231" name="Oval 218">
                  <a:extLst>
                    <a:ext uri="{FF2B5EF4-FFF2-40B4-BE49-F238E27FC236}">
                      <a16:creationId xmlns:a16="http://schemas.microsoft.com/office/drawing/2014/main" id="{7B4DF3B0-3EDD-D44F-AE94-5E14B552BD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2" name="Freeform 219">
                  <a:extLst>
                    <a:ext uri="{FF2B5EF4-FFF2-40B4-BE49-F238E27FC236}">
                      <a16:creationId xmlns:a16="http://schemas.microsoft.com/office/drawing/2014/main" id="{C6D86A41-8812-AD46-8E1D-DD5DCF143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3" name="Freeform 220">
                  <a:extLst>
                    <a:ext uri="{FF2B5EF4-FFF2-40B4-BE49-F238E27FC236}">
                      <a16:creationId xmlns:a16="http://schemas.microsoft.com/office/drawing/2014/main" id="{B90A2CCE-469D-F74B-AB36-36A0168E8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5" name="Group 221">
                <a:extLst>
                  <a:ext uri="{FF2B5EF4-FFF2-40B4-BE49-F238E27FC236}">
                    <a16:creationId xmlns:a16="http://schemas.microsoft.com/office/drawing/2014/main" id="{BB390073-83BB-7742-822D-B22B2183F6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9599463">
                <a:off x="2589" y="2661"/>
                <a:ext cx="108" cy="238"/>
                <a:chOff x="3624" y="1611"/>
                <a:chExt cx="108" cy="238"/>
              </a:xfrm>
            </p:grpSpPr>
            <p:sp>
              <p:nvSpPr>
                <p:cNvPr id="228" name="Oval 222">
                  <a:extLst>
                    <a:ext uri="{FF2B5EF4-FFF2-40B4-BE49-F238E27FC236}">
                      <a16:creationId xmlns:a16="http://schemas.microsoft.com/office/drawing/2014/main" id="{E3765BB6-4B7C-6842-9C62-A00635EA1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9" name="Freeform 223">
                  <a:extLst>
                    <a:ext uri="{FF2B5EF4-FFF2-40B4-BE49-F238E27FC236}">
                      <a16:creationId xmlns:a16="http://schemas.microsoft.com/office/drawing/2014/main" id="{16B909D3-3FC1-CC4C-8C7D-144483F2DE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0" name="Freeform 224">
                  <a:extLst>
                    <a:ext uri="{FF2B5EF4-FFF2-40B4-BE49-F238E27FC236}">
                      <a16:creationId xmlns:a16="http://schemas.microsoft.com/office/drawing/2014/main" id="{6FE95313-810D-5043-9461-CB84C3B27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6" name="Group 225">
                <a:extLst>
                  <a:ext uri="{FF2B5EF4-FFF2-40B4-BE49-F238E27FC236}">
                    <a16:creationId xmlns:a16="http://schemas.microsoft.com/office/drawing/2014/main" id="{2AC3A2A6-9707-1A4A-B23E-85C2F35252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8422733">
                <a:off x="2469" y="2595"/>
                <a:ext cx="108" cy="238"/>
                <a:chOff x="3624" y="1611"/>
                <a:chExt cx="108" cy="238"/>
              </a:xfrm>
            </p:grpSpPr>
            <p:sp>
              <p:nvSpPr>
                <p:cNvPr id="225" name="Oval 226">
                  <a:extLst>
                    <a:ext uri="{FF2B5EF4-FFF2-40B4-BE49-F238E27FC236}">
                      <a16:creationId xmlns:a16="http://schemas.microsoft.com/office/drawing/2014/main" id="{88049CE7-E480-8843-96EA-1A782EC8F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6" name="Freeform 227">
                  <a:extLst>
                    <a:ext uri="{FF2B5EF4-FFF2-40B4-BE49-F238E27FC236}">
                      <a16:creationId xmlns:a16="http://schemas.microsoft.com/office/drawing/2014/main" id="{8327FA0E-D33B-A649-BB99-E995832419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7" name="Freeform 228">
                  <a:extLst>
                    <a:ext uri="{FF2B5EF4-FFF2-40B4-BE49-F238E27FC236}">
                      <a16:creationId xmlns:a16="http://schemas.microsoft.com/office/drawing/2014/main" id="{A3CB36B9-41DE-5A4A-9C1A-87001C2F0D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7" name="Group 229">
                <a:extLst>
                  <a:ext uri="{FF2B5EF4-FFF2-40B4-BE49-F238E27FC236}">
                    <a16:creationId xmlns:a16="http://schemas.microsoft.com/office/drawing/2014/main" id="{080D993F-8112-0D41-BFAE-EC1E953D14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7139116">
                <a:off x="2385" y="2511"/>
                <a:ext cx="108" cy="238"/>
                <a:chOff x="3624" y="1611"/>
                <a:chExt cx="108" cy="238"/>
              </a:xfrm>
            </p:grpSpPr>
            <p:sp>
              <p:nvSpPr>
                <p:cNvPr id="222" name="Oval 230">
                  <a:extLst>
                    <a:ext uri="{FF2B5EF4-FFF2-40B4-BE49-F238E27FC236}">
                      <a16:creationId xmlns:a16="http://schemas.microsoft.com/office/drawing/2014/main" id="{310B4E0B-7037-374C-85E8-2EF868BBCF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3" name="Freeform 231">
                  <a:extLst>
                    <a:ext uri="{FF2B5EF4-FFF2-40B4-BE49-F238E27FC236}">
                      <a16:creationId xmlns:a16="http://schemas.microsoft.com/office/drawing/2014/main" id="{5AD950F0-1EF1-E446-983D-4B9B7EA3AE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4" name="Freeform 232">
                  <a:extLst>
                    <a:ext uri="{FF2B5EF4-FFF2-40B4-BE49-F238E27FC236}">
                      <a16:creationId xmlns:a16="http://schemas.microsoft.com/office/drawing/2014/main" id="{01A883C6-B98F-4542-B912-66C6055A34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8" name="Group 233">
                <a:extLst>
                  <a:ext uri="{FF2B5EF4-FFF2-40B4-BE49-F238E27FC236}">
                    <a16:creationId xmlns:a16="http://schemas.microsoft.com/office/drawing/2014/main" id="{5ACDBFF8-5797-3A4E-AB2E-10842444D7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6189655">
                <a:off x="2343" y="2394"/>
                <a:ext cx="108" cy="238"/>
                <a:chOff x="3624" y="1611"/>
                <a:chExt cx="108" cy="238"/>
              </a:xfrm>
            </p:grpSpPr>
            <p:sp>
              <p:nvSpPr>
                <p:cNvPr id="219" name="Oval 234">
                  <a:extLst>
                    <a:ext uri="{FF2B5EF4-FFF2-40B4-BE49-F238E27FC236}">
                      <a16:creationId xmlns:a16="http://schemas.microsoft.com/office/drawing/2014/main" id="{684B8287-D0A8-1D4B-B1DC-B13D2791EB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0" name="Freeform 235">
                  <a:extLst>
                    <a:ext uri="{FF2B5EF4-FFF2-40B4-BE49-F238E27FC236}">
                      <a16:creationId xmlns:a16="http://schemas.microsoft.com/office/drawing/2014/main" id="{5F3A0C22-9FC0-0741-8B53-630B807FA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1" name="Freeform 236">
                  <a:extLst>
                    <a:ext uri="{FF2B5EF4-FFF2-40B4-BE49-F238E27FC236}">
                      <a16:creationId xmlns:a16="http://schemas.microsoft.com/office/drawing/2014/main" id="{733A8616-E0C5-AA4C-8CC3-8F7EED278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39" name="Group 237">
                <a:extLst>
                  <a:ext uri="{FF2B5EF4-FFF2-40B4-BE49-F238E27FC236}">
                    <a16:creationId xmlns:a16="http://schemas.microsoft.com/office/drawing/2014/main" id="{1945B021-9096-054A-B2E7-26A437D91C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76532">
                <a:off x="2619" y="2925"/>
                <a:ext cx="108" cy="238"/>
                <a:chOff x="3624" y="1611"/>
                <a:chExt cx="108" cy="238"/>
              </a:xfrm>
            </p:grpSpPr>
            <p:sp>
              <p:nvSpPr>
                <p:cNvPr id="216" name="Oval 238">
                  <a:extLst>
                    <a:ext uri="{FF2B5EF4-FFF2-40B4-BE49-F238E27FC236}">
                      <a16:creationId xmlns:a16="http://schemas.microsoft.com/office/drawing/2014/main" id="{CCC805D1-4480-5B44-A421-FEC8C488E1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7" name="Freeform 239">
                  <a:extLst>
                    <a:ext uri="{FF2B5EF4-FFF2-40B4-BE49-F238E27FC236}">
                      <a16:creationId xmlns:a16="http://schemas.microsoft.com/office/drawing/2014/main" id="{7A6DDAFA-765E-334C-8231-1EA3C44ED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8" name="Freeform 240">
                  <a:extLst>
                    <a:ext uri="{FF2B5EF4-FFF2-40B4-BE49-F238E27FC236}">
                      <a16:creationId xmlns:a16="http://schemas.microsoft.com/office/drawing/2014/main" id="{D87EF63A-BD5B-374A-904C-73CBDDD3B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0" name="Group 241">
                <a:extLst>
                  <a:ext uri="{FF2B5EF4-FFF2-40B4-BE49-F238E27FC236}">
                    <a16:creationId xmlns:a16="http://schemas.microsoft.com/office/drawing/2014/main" id="{AF2FFD3B-FF9B-574B-A2CB-FD7B6778C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268260">
                <a:off x="2472" y="2868"/>
                <a:ext cx="108" cy="238"/>
                <a:chOff x="3624" y="1611"/>
                <a:chExt cx="108" cy="238"/>
              </a:xfrm>
            </p:grpSpPr>
            <p:sp>
              <p:nvSpPr>
                <p:cNvPr id="213" name="Oval 242">
                  <a:extLst>
                    <a:ext uri="{FF2B5EF4-FFF2-40B4-BE49-F238E27FC236}">
                      <a16:creationId xmlns:a16="http://schemas.microsoft.com/office/drawing/2014/main" id="{5FCA38EB-3815-E441-90A1-2B7F0B9B5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4" name="Freeform 243">
                  <a:extLst>
                    <a:ext uri="{FF2B5EF4-FFF2-40B4-BE49-F238E27FC236}">
                      <a16:creationId xmlns:a16="http://schemas.microsoft.com/office/drawing/2014/main" id="{46B86664-0C8D-0C4E-A12B-FDB324F56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5" name="Freeform 244">
                  <a:extLst>
                    <a:ext uri="{FF2B5EF4-FFF2-40B4-BE49-F238E27FC236}">
                      <a16:creationId xmlns:a16="http://schemas.microsoft.com/office/drawing/2014/main" id="{6B0AE220-AD39-9D41-8BDD-EA0BBEC2F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1" name="Group 245">
                <a:extLst>
                  <a:ext uri="{FF2B5EF4-FFF2-40B4-BE49-F238E27FC236}">
                    <a16:creationId xmlns:a16="http://schemas.microsoft.com/office/drawing/2014/main" id="{6372439D-AD8F-EF40-A210-6C533B71B0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294548">
                <a:off x="2352" y="2793"/>
                <a:ext cx="108" cy="238"/>
                <a:chOff x="3624" y="1611"/>
                <a:chExt cx="108" cy="238"/>
              </a:xfrm>
            </p:grpSpPr>
            <p:sp>
              <p:nvSpPr>
                <p:cNvPr id="210" name="Oval 246">
                  <a:extLst>
                    <a:ext uri="{FF2B5EF4-FFF2-40B4-BE49-F238E27FC236}">
                      <a16:creationId xmlns:a16="http://schemas.microsoft.com/office/drawing/2014/main" id="{00AB0981-2806-EA49-B92D-A4DC8FAEEB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1" name="Freeform 247">
                  <a:extLst>
                    <a:ext uri="{FF2B5EF4-FFF2-40B4-BE49-F238E27FC236}">
                      <a16:creationId xmlns:a16="http://schemas.microsoft.com/office/drawing/2014/main" id="{8785B158-FDD7-B948-A415-7BF79C0E1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12" name="Freeform 248">
                  <a:extLst>
                    <a:ext uri="{FF2B5EF4-FFF2-40B4-BE49-F238E27FC236}">
                      <a16:creationId xmlns:a16="http://schemas.microsoft.com/office/drawing/2014/main" id="{742184DE-2E17-BE4B-8716-2FEDFF410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2" name="Group 249">
                <a:extLst>
                  <a:ext uri="{FF2B5EF4-FFF2-40B4-BE49-F238E27FC236}">
                    <a16:creationId xmlns:a16="http://schemas.microsoft.com/office/drawing/2014/main" id="{97D2687E-BFBD-9146-8F4D-BD2303631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367197">
                <a:off x="2268" y="2718"/>
                <a:ext cx="108" cy="238"/>
                <a:chOff x="3624" y="1611"/>
                <a:chExt cx="108" cy="238"/>
              </a:xfrm>
            </p:grpSpPr>
            <p:sp>
              <p:nvSpPr>
                <p:cNvPr id="207" name="Oval 250">
                  <a:extLst>
                    <a:ext uri="{FF2B5EF4-FFF2-40B4-BE49-F238E27FC236}">
                      <a16:creationId xmlns:a16="http://schemas.microsoft.com/office/drawing/2014/main" id="{93C86D6D-8CA2-1644-8C21-6B7E7E2D4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8" name="Freeform 251">
                  <a:extLst>
                    <a:ext uri="{FF2B5EF4-FFF2-40B4-BE49-F238E27FC236}">
                      <a16:creationId xmlns:a16="http://schemas.microsoft.com/office/drawing/2014/main" id="{99DE6202-9EFB-1245-BB5E-D657BFE68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9" name="Freeform 252">
                  <a:extLst>
                    <a:ext uri="{FF2B5EF4-FFF2-40B4-BE49-F238E27FC236}">
                      <a16:creationId xmlns:a16="http://schemas.microsoft.com/office/drawing/2014/main" id="{990872AE-B47D-7148-A450-8E2FD736B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3" name="Group 253">
                <a:extLst>
                  <a:ext uri="{FF2B5EF4-FFF2-40B4-BE49-F238E27FC236}">
                    <a16:creationId xmlns:a16="http://schemas.microsoft.com/office/drawing/2014/main" id="{81598E29-8C62-2B4A-B597-E318772E37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3961984">
                <a:off x="2175" y="2571"/>
                <a:ext cx="108" cy="238"/>
                <a:chOff x="3624" y="1611"/>
                <a:chExt cx="108" cy="238"/>
              </a:xfrm>
            </p:grpSpPr>
            <p:sp>
              <p:nvSpPr>
                <p:cNvPr id="204" name="Oval 254">
                  <a:extLst>
                    <a:ext uri="{FF2B5EF4-FFF2-40B4-BE49-F238E27FC236}">
                      <a16:creationId xmlns:a16="http://schemas.microsoft.com/office/drawing/2014/main" id="{E3299738-5681-7A4C-8924-BDD9A108D1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5" name="Freeform 255">
                  <a:extLst>
                    <a:ext uri="{FF2B5EF4-FFF2-40B4-BE49-F238E27FC236}">
                      <a16:creationId xmlns:a16="http://schemas.microsoft.com/office/drawing/2014/main" id="{F09E01F1-2BCA-DC4D-B6B8-26513FADC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6" name="Freeform 256">
                  <a:extLst>
                    <a:ext uri="{FF2B5EF4-FFF2-40B4-BE49-F238E27FC236}">
                      <a16:creationId xmlns:a16="http://schemas.microsoft.com/office/drawing/2014/main" id="{8AA1FCD4-7878-2042-ADCF-01E23F815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4" name="Group 257">
                <a:extLst>
                  <a:ext uri="{FF2B5EF4-FFF2-40B4-BE49-F238E27FC236}">
                    <a16:creationId xmlns:a16="http://schemas.microsoft.com/office/drawing/2014/main" id="{366AC5BD-D2DD-8D49-A8A3-29279A244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333490">
                <a:off x="2109" y="2442"/>
                <a:ext cx="108" cy="238"/>
                <a:chOff x="3624" y="1611"/>
                <a:chExt cx="108" cy="238"/>
              </a:xfrm>
            </p:grpSpPr>
            <p:sp>
              <p:nvSpPr>
                <p:cNvPr id="201" name="Oval 258">
                  <a:extLst>
                    <a:ext uri="{FF2B5EF4-FFF2-40B4-BE49-F238E27FC236}">
                      <a16:creationId xmlns:a16="http://schemas.microsoft.com/office/drawing/2014/main" id="{8E5CEAAB-481A-234E-8D4E-0E89EAA6D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2" name="Freeform 259">
                  <a:extLst>
                    <a:ext uri="{FF2B5EF4-FFF2-40B4-BE49-F238E27FC236}">
                      <a16:creationId xmlns:a16="http://schemas.microsoft.com/office/drawing/2014/main" id="{64420143-6C2A-C84A-BCD3-339D73229F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2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3" name="Freeform 260">
                  <a:extLst>
                    <a:ext uri="{FF2B5EF4-FFF2-40B4-BE49-F238E27FC236}">
                      <a16:creationId xmlns:a16="http://schemas.microsoft.com/office/drawing/2014/main" id="{B2E800E3-7745-F044-AF1F-16E4C043A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5" name="Group 261">
                <a:extLst>
                  <a:ext uri="{FF2B5EF4-FFF2-40B4-BE49-F238E27FC236}">
                    <a16:creationId xmlns:a16="http://schemas.microsoft.com/office/drawing/2014/main" id="{4A455297-033C-E147-94FE-E0F303831A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898059">
                <a:off x="2097" y="2268"/>
                <a:ext cx="108" cy="238"/>
                <a:chOff x="3624" y="1611"/>
                <a:chExt cx="108" cy="238"/>
              </a:xfrm>
            </p:grpSpPr>
            <p:sp>
              <p:nvSpPr>
                <p:cNvPr id="198" name="Oval 262">
                  <a:extLst>
                    <a:ext uri="{FF2B5EF4-FFF2-40B4-BE49-F238E27FC236}">
                      <a16:creationId xmlns:a16="http://schemas.microsoft.com/office/drawing/2014/main" id="{033CAD76-372B-DF4B-9BA6-F32F03BCA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9" name="Freeform 263">
                  <a:extLst>
                    <a:ext uri="{FF2B5EF4-FFF2-40B4-BE49-F238E27FC236}">
                      <a16:creationId xmlns:a16="http://schemas.microsoft.com/office/drawing/2014/main" id="{758D84F3-9F77-764F-8375-F4147F902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00" name="Freeform 264">
                  <a:extLst>
                    <a:ext uri="{FF2B5EF4-FFF2-40B4-BE49-F238E27FC236}">
                      <a16:creationId xmlns:a16="http://schemas.microsoft.com/office/drawing/2014/main" id="{DB3086B2-A2E4-B846-A627-BAC6A6738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6" name="Group 265">
                <a:extLst>
                  <a:ext uri="{FF2B5EF4-FFF2-40B4-BE49-F238E27FC236}">
                    <a16:creationId xmlns:a16="http://schemas.microsoft.com/office/drawing/2014/main" id="{18D92FD3-B43F-2B4B-9D02-6F851ED99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6238934">
                <a:off x="2121" y="2139"/>
                <a:ext cx="108" cy="238"/>
                <a:chOff x="3624" y="1611"/>
                <a:chExt cx="108" cy="238"/>
              </a:xfrm>
            </p:grpSpPr>
            <p:sp>
              <p:nvSpPr>
                <p:cNvPr id="195" name="Oval 266">
                  <a:extLst>
                    <a:ext uri="{FF2B5EF4-FFF2-40B4-BE49-F238E27FC236}">
                      <a16:creationId xmlns:a16="http://schemas.microsoft.com/office/drawing/2014/main" id="{610F709A-0A1E-864B-A981-02859E814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6" name="Freeform 267">
                  <a:extLst>
                    <a:ext uri="{FF2B5EF4-FFF2-40B4-BE49-F238E27FC236}">
                      <a16:creationId xmlns:a16="http://schemas.microsoft.com/office/drawing/2014/main" id="{D84CE104-3927-BD43-960C-C13A41B166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7" name="Freeform 268">
                  <a:extLst>
                    <a:ext uri="{FF2B5EF4-FFF2-40B4-BE49-F238E27FC236}">
                      <a16:creationId xmlns:a16="http://schemas.microsoft.com/office/drawing/2014/main" id="{7F2D1774-0C26-864A-9DE3-D1577253B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7" name="Group 269">
                <a:extLst>
                  <a:ext uri="{FF2B5EF4-FFF2-40B4-BE49-F238E27FC236}">
                    <a16:creationId xmlns:a16="http://schemas.microsoft.com/office/drawing/2014/main" id="{D2E26556-5EB1-7941-853C-251CE3E555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7077247">
                <a:off x="2190" y="1983"/>
                <a:ext cx="108" cy="238"/>
                <a:chOff x="3624" y="1611"/>
                <a:chExt cx="108" cy="238"/>
              </a:xfrm>
            </p:grpSpPr>
            <p:sp>
              <p:nvSpPr>
                <p:cNvPr id="192" name="Oval 270">
                  <a:extLst>
                    <a:ext uri="{FF2B5EF4-FFF2-40B4-BE49-F238E27FC236}">
                      <a16:creationId xmlns:a16="http://schemas.microsoft.com/office/drawing/2014/main" id="{0B15DB61-7429-E846-8E41-0FE4CC4FEB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8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3" name="Freeform 271">
                  <a:extLst>
                    <a:ext uri="{FF2B5EF4-FFF2-40B4-BE49-F238E27FC236}">
                      <a16:creationId xmlns:a16="http://schemas.microsoft.com/office/drawing/2014/main" id="{17C60623-CDD0-CB40-A858-D9048863D8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4" name="Freeform 272">
                  <a:extLst>
                    <a:ext uri="{FF2B5EF4-FFF2-40B4-BE49-F238E27FC236}">
                      <a16:creationId xmlns:a16="http://schemas.microsoft.com/office/drawing/2014/main" id="{03206B4E-8302-7D4E-B1DD-A031101AA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8" name="Group 273">
                <a:extLst>
                  <a:ext uri="{FF2B5EF4-FFF2-40B4-BE49-F238E27FC236}">
                    <a16:creationId xmlns:a16="http://schemas.microsoft.com/office/drawing/2014/main" id="{7F943089-F1A9-2B40-9C1A-1763E19D38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8800085">
                <a:off x="2439" y="1773"/>
                <a:ext cx="108" cy="238"/>
                <a:chOff x="3624" y="1611"/>
                <a:chExt cx="108" cy="238"/>
              </a:xfrm>
            </p:grpSpPr>
            <p:sp>
              <p:nvSpPr>
                <p:cNvPr id="189" name="Oval 274">
                  <a:extLst>
                    <a:ext uri="{FF2B5EF4-FFF2-40B4-BE49-F238E27FC236}">
                      <a16:creationId xmlns:a16="http://schemas.microsoft.com/office/drawing/2014/main" id="{499FBDCE-4F1D-4C4B-B240-A3CA090F2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0" name="Freeform 275">
                  <a:extLst>
                    <a:ext uri="{FF2B5EF4-FFF2-40B4-BE49-F238E27FC236}">
                      <a16:creationId xmlns:a16="http://schemas.microsoft.com/office/drawing/2014/main" id="{AAA76611-F085-AE44-AADE-65AE27A5A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3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91" name="Freeform 276">
                  <a:extLst>
                    <a:ext uri="{FF2B5EF4-FFF2-40B4-BE49-F238E27FC236}">
                      <a16:creationId xmlns:a16="http://schemas.microsoft.com/office/drawing/2014/main" id="{85BFC58D-903B-AA44-B250-847093611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49" name="Group 277">
                <a:extLst>
                  <a:ext uri="{FF2B5EF4-FFF2-40B4-BE49-F238E27FC236}">
                    <a16:creationId xmlns:a16="http://schemas.microsoft.com/office/drawing/2014/main" id="{08027AF8-15B8-2C4D-B6C2-5DFDFC234F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168081">
                <a:off x="2616" y="1698"/>
                <a:ext cx="108" cy="238"/>
                <a:chOff x="3624" y="1611"/>
                <a:chExt cx="108" cy="238"/>
              </a:xfrm>
            </p:grpSpPr>
            <p:sp>
              <p:nvSpPr>
                <p:cNvPr id="186" name="Oval 278">
                  <a:extLst>
                    <a:ext uri="{FF2B5EF4-FFF2-40B4-BE49-F238E27FC236}">
                      <a16:creationId xmlns:a16="http://schemas.microsoft.com/office/drawing/2014/main" id="{5203002F-F354-B041-93B0-C636113C3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7" name="Freeform 279">
                  <a:extLst>
                    <a:ext uri="{FF2B5EF4-FFF2-40B4-BE49-F238E27FC236}">
                      <a16:creationId xmlns:a16="http://schemas.microsoft.com/office/drawing/2014/main" id="{1837DB99-72F9-AE49-B347-77040C727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8" name="Freeform 280">
                  <a:extLst>
                    <a:ext uri="{FF2B5EF4-FFF2-40B4-BE49-F238E27FC236}">
                      <a16:creationId xmlns:a16="http://schemas.microsoft.com/office/drawing/2014/main" id="{18F3F97A-69C8-D542-8FA9-AC976D4BD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0" name="Group 281">
                <a:extLst>
                  <a:ext uri="{FF2B5EF4-FFF2-40B4-BE49-F238E27FC236}">
                    <a16:creationId xmlns:a16="http://schemas.microsoft.com/office/drawing/2014/main" id="{70B24FC6-BA94-6B43-A6F6-1A82347F0D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0284586">
                <a:off x="2802" y="1695"/>
                <a:ext cx="108" cy="238"/>
                <a:chOff x="3624" y="1611"/>
                <a:chExt cx="108" cy="238"/>
              </a:xfrm>
            </p:grpSpPr>
            <p:sp>
              <p:nvSpPr>
                <p:cNvPr id="183" name="Oval 282">
                  <a:extLst>
                    <a:ext uri="{FF2B5EF4-FFF2-40B4-BE49-F238E27FC236}">
                      <a16:creationId xmlns:a16="http://schemas.microsoft.com/office/drawing/2014/main" id="{B9492827-3739-7D4E-A756-3B0565383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8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4" name="Freeform 283">
                  <a:extLst>
                    <a:ext uri="{FF2B5EF4-FFF2-40B4-BE49-F238E27FC236}">
                      <a16:creationId xmlns:a16="http://schemas.microsoft.com/office/drawing/2014/main" id="{1224C2D3-7EA7-B343-AC73-DFD07773C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5" name="Freeform 284">
                  <a:extLst>
                    <a:ext uri="{FF2B5EF4-FFF2-40B4-BE49-F238E27FC236}">
                      <a16:creationId xmlns:a16="http://schemas.microsoft.com/office/drawing/2014/main" id="{226DB128-0583-E24A-A486-DFC541ED8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3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1" name="Group 285">
                <a:extLst>
                  <a:ext uri="{FF2B5EF4-FFF2-40B4-BE49-F238E27FC236}">
                    <a16:creationId xmlns:a16="http://schemas.microsoft.com/office/drawing/2014/main" id="{46B43C78-6BCD-2F49-BED0-323CCE3D8D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9428466">
                <a:off x="2979" y="1737"/>
                <a:ext cx="108" cy="238"/>
                <a:chOff x="3624" y="1611"/>
                <a:chExt cx="108" cy="238"/>
              </a:xfrm>
            </p:grpSpPr>
            <p:sp>
              <p:nvSpPr>
                <p:cNvPr id="180" name="Oval 286">
                  <a:extLst>
                    <a:ext uri="{FF2B5EF4-FFF2-40B4-BE49-F238E27FC236}">
                      <a16:creationId xmlns:a16="http://schemas.microsoft.com/office/drawing/2014/main" id="{E8A9621C-F1F2-A544-8F6D-45740916D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7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1" name="Freeform 287">
                  <a:extLst>
                    <a:ext uri="{FF2B5EF4-FFF2-40B4-BE49-F238E27FC236}">
                      <a16:creationId xmlns:a16="http://schemas.microsoft.com/office/drawing/2014/main" id="{5EAA9E7D-2DCA-574A-BE8B-E25154AE4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82" name="Freeform 288">
                  <a:extLst>
                    <a:ext uri="{FF2B5EF4-FFF2-40B4-BE49-F238E27FC236}">
                      <a16:creationId xmlns:a16="http://schemas.microsoft.com/office/drawing/2014/main" id="{65F0598A-E3F9-544D-B83F-52328E9A6E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2" name="Group 289">
                <a:extLst>
                  <a:ext uri="{FF2B5EF4-FFF2-40B4-BE49-F238E27FC236}">
                    <a16:creationId xmlns:a16="http://schemas.microsoft.com/office/drawing/2014/main" id="{571DDC6B-7168-2A44-A969-5E40736F31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8179383">
                <a:off x="3093" y="1842"/>
                <a:ext cx="108" cy="238"/>
                <a:chOff x="3624" y="1611"/>
                <a:chExt cx="108" cy="238"/>
              </a:xfrm>
            </p:grpSpPr>
            <p:sp>
              <p:nvSpPr>
                <p:cNvPr id="177" name="Oval 290">
                  <a:extLst>
                    <a:ext uri="{FF2B5EF4-FFF2-40B4-BE49-F238E27FC236}">
                      <a16:creationId xmlns:a16="http://schemas.microsoft.com/office/drawing/2014/main" id="{F0D97795-01C3-2246-8DF9-0BF095FEF8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8" name="Freeform 291">
                  <a:extLst>
                    <a:ext uri="{FF2B5EF4-FFF2-40B4-BE49-F238E27FC236}">
                      <a16:creationId xmlns:a16="http://schemas.microsoft.com/office/drawing/2014/main" id="{D2FC0A99-A583-8C4B-8699-FC77A4CB2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9" name="Freeform 292">
                  <a:extLst>
                    <a:ext uri="{FF2B5EF4-FFF2-40B4-BE49-F238E27FC236}">
                      <a16:creationId xmlns:a16="http://schemas.microsoft.com/office/drawing/2014/main" id="{64EBD6C2-2AAB-634A-B040-06BF6FF30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2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3" name="Group 293">
                <a:extLst>
                  <a:ext uri="{FF2B5EF4-FFF2-40B4-BE49-F238E27FC236}">
                    <a16:creationId xmlns:a16="http://schemas.microsoft.com/office/drawing/2014/main" id="{0DE0ECC7-6EAA-1948-A77F-CBDF2A80B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7504926">
                <a:off x="3207" y="1929"/>
                <a:ext cx="108" cy="238"/>
                <a:chOff x="3624" y="1611"/>
                <a:chExt cx="108" cy="238"/>
              </a:xfrm>
            </p:grpSpPr>
            <p:sp>
              <p:nvSpPr>
                <p:cNvPr id="174" name="Oval 294">
                  <a:extLst>
                    <a:ext uri="{FF2B5EF4-FFF2-40B4-BE49-F238E27FC236}">
                      <a16:creationId xmlns:a16="http://schemas.microsoft.com/office/drawing/2014/main" id="{B6C511C3-7EF4-F34A-AE55-BA1B5692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5" name="Freeform 295">
                  <a:extLst>
                    <a:ext uri="{FF2B5EF4-FFF2-40B4-BE49-F238E27FC236}">
                      <a16:creationId xmlns:a16="http://schemas.microsoft.com/office/drawing/2014/main" id="{199D9D82-4305-1D48-810B-44D5367590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6" name="Freeform 296">
                  <a:extLst>
                    <a:ext uri="{FF2B5EF4-FFF2-40B4-BE49-F238E27FC236}">
                      <a16:creationId xmlns:a16="http://schemas.microsoft.com/office/drawing/2014/main" id="{DAFA27D6-958B-634A-91CC-A175785116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4" name="Group 297">
                <a:extLst>
                  <a:ext uri="{FF2B5EF4-FFF2-40B4-BE49-F238E27FC236}">
                    <a16:creationId xmlns:a16="http://schemas.microsoft.com/office/drawing/2014/main" id="{28F75B16-568F-E64F-AE96-1CAD6FFB60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6505525">
                <a:off x="3276" y="2070"/>
                <a:ext cx="108" cy="238"/>
                <a:chOff x="3624" y="1611"/>
                <a:chExt cx="108" cy="238"/>
              </a:xfrm>
            </p:grpSpPr>
            <p:sp>
              <p:nvSpPr>
                <p:cNvPr id="171" name="Oval 298">
                  <a:extLst>
                    <a:ext uri="{FF2B5EF4-FFF2-40B4-BE49-F238E27FC236}">
                      <a16:creationId xmlns:a16="http://schemas.microsoft.com/office/drawing/2014/main" id="{BFF1FCF4-B66F-984F-B2C7-F27D2DFF2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2" name="Freeform 299">
                  <a:extLst>
                    <a:ext uri="{FF2B5EF4-FFF2-40B4-BE49-F238E27FC236}">
                      <a16:creationId xmlns:a16="http://schemas.microsoft.com/office/drawing/2014/main" id="{74060C68-ABBA-0F47-BAE6-1CE6BF782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3" name="Freeform 300">
                  <a:extLst>
                    <a:ext uri="{FF2B5EF4-FFF2-40B4-BE49-F238E27FC236}">
                      <a16:creationId xmlns:a16="http://schemas.microsoft.com/office/drawing/2014/main" id="{43F29B03-15ED-7744-BAB9-E7DD32C28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5" name="Group 301">
                <a:extLst>
                  <a:ext uri="{FF2B5EF4-FFF2-40B4-BE49-F238E27FC236}">
                    <a16:creationId xmlns:a16="http://schemas.microsoft.com/office/drawing/2014/main" id="{C92C3531-3835-6D47-B511-9DE0ACCCB7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86642">
                <a:off x="3318" y="2211"/>
                <a:ext cx="108" cy="238"/>
                <a:chOff x="3624" y="1611"/>
                <a:chExt cx="108" cy="238"/>
              </a:xfrm>
            </p:grpSpPr>
            <p:sp>
              <p:nvSpPr>
                <p:cNvPr id="168" name="Oval 302">
                  <a:extLst>
                    <a:ext uri="{FF2B5EF4-FFF2-40B4-BE49-F238E27FC236}">
                      <a16:creationId xmlns:a16="http://schemas.microsoft.com/office/drawing/2014/main" id="{AA3A853E-22BC-4D45-9095-40F77533B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9" name="Freeform 303">
                  <a:extLst>
                    <a:ext uri="{FF2B5EF4-FFF2-40B4-BE49-F238E27FC236}">
                      <a16:creationId xmlns:a16="http://schemas.microsoft.com/office/drawing/2014/main" id="{1B23E00A-81EE-3440-B3A6-E705D85DE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70" name="Freeform 304">
                  <a:extLst>
                    <a:ext uri="{FF2B5EF4-FFF2-40B4-BE49-F238E27FC236}">
                      <a16:creationId xmlns:a16="http://schemas.microsoft.com/office/drawing/2014/main" id="{B334F9C1-A6CD-074D-8EFF-9FD4B24B0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6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6" name="Group 305">
                <a:extLst>
                  <a:ext uri="{FF2B5EF4-FFF2-40B4-BE49-F238E27FC236}">
                    <a16:creationId xmlns:a16="http://schemas.microsoft.com/office/drawing/2014/main" id="{08DFC8D5-8CBA-C541-B2FA-96E8AA7217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106454">
                <a:off x="3333" y="2361"/>
                <a:ext cx="108" cy="238"/>
                <a:chOff x="3624" y="1611"/>
                <a:chExt cx="108" cy="238"/>
              </a:xfrm>
            </p:grpSpPr>
            <p:sp>
              <p:nvSpPr>
                <p:cNvPr id="165" name="Oval 306">
                  <a:extLst>
                    <a:ext uri="{FF2B5EF4-FFF2-40B4-BE49-F238E27FC236}">
                      <a16:creationId xmlns:a16="http://schemas.microsoft.com/office/drawing/2014/main" id="{94664BCC-635E-1748-9E53-504F6D9AE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6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6" name="Freeform 307">
                  <a:extLst>
                    <a:ext uri="{FF2B5EF4-FFF2-40B4-BE49-F238E27FC236}">
                      <a16:creationId xmlns:a16="http://schemas.microsoft.com/office/drawing/2014/main" id="{8A31A794-665C-1947-9931-355EA6AB6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7" name="Freeform 308">
                  <a:extLst>
                    <a:ext uri="{FF2B5EF4-FFF2-40B4-BE49-F238E27FC236}">
                      <a16:creationId xmlns:a16="http://schemas.microsoft.com/office/drawing/2014/main" id="{8BF23B5F-FA46-A746-B3F8-9A0B362F8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7" name="Group 309">
                <a:extLst>
                  <a:ext uri="{FF2B5EF4-FFF2-40B4-BE49-F238E27FC236}">
                    <a16:creationId xmlns:a16="http://schemas.microsoft.com/office/drawing/2014/main" id="{25AAB50C-0588-264A-B242-25D5D7990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4487359">
                <a:off x="3312" y="2520"/>
                <a:ext cx="108" cy="238"/>
                <a:chOff x="3624" y="1611"/>
                <a:chExt cx="108" cy="238"/>
              </a:xfrm>
            </p:grpSpPr>
            <p:sp>
              <p:nvSpPr>
                <p:cNvPr id="162" name="Oval 310">
                  <a:extLst>
                    <a:ext uri="{FF2B5EF4-FFF2-40B4-BE49-F238E27FC236}">
                      <a16:creationId xmlns:a16="http://schemas.microsoft.com/office/drawing/2014/main" id="{1F9D7F39-6E6C-CD44-B15B-4D564E646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3" name="Freeform 311">
                  <a:extLst>
                    <a:ext uri="{FF2B5EF4-FFF2-40B4-BE49-F238E27FC236}">
                      <a16:creationId xmlns:a16="http://schemas.microsoft.com/office/drawing/2014/main" id="{C6022CFA-45D7-D34B-9534-54A7C03E7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4" name="Freeform 312">
                  <a:extLst>
                    <a:ext uri="{FF2B5EF4-FFF2-40B4-BE49-F238E27FC236}">
                      <a16:creationId xmlns:a16="http://schemas.microsoft.com/office/drawing/2014/main" id="{FFA06BD5-E465-DE45-B7A1-7ED1F58BD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1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8" name="Group 313">
                <a:extLst>
                  <a:ext uri="{FF2B5EF4-FFF2-40B4-BE49-F238E27FC236}">
                    <a16:creationId xmlns:a16="http://schemas.microsoft.com/office/drawing/2014/main" id="{27595D93-57A8-2C46-B8AE-FD3E88B8E7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312329">
                <a:off x="3228" y="2634"/>
                <a:ext cx="108" cy="238"/>
                <a:chOff x="3624" y="1611"/>
                <a:chExt cx="108" cy="238"/>
              </a:xfrm>
            </p:grpSpPr>
            <p:sp>
              <p:nvSpPr>
                <p:cNvPr id="159" name="Oval 314">
                  <a:extLst>
                    <a:ext uri="{FF2B5EF4-FFF2-40B4-BE49-F238E27FC236}">
                      <a16:creationId xmlns:a16="http://schemas.microsoft.com/office/drawing/2014/main" id="{94DC4AA0-3B47-4B45-95A1-A314E40D4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9" y="1775"/>
                  <a:ext cx="73" cy="7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0" name="Freeform 315">
                  <a:extLst>
                    <a:ext uri="{FF2B5EF4-FFF2-40B4-BE49-F238E27FC236}">
                      <a16:creationId xmlns:a16="http://schemas.microsoft.com/office/drawing/2014/main" id="{A0302E24-CBAB-6D43-A851-A2D991F0A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3416" flipH="1">
                  <a:off x="3694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61" name="Freeform 316">
                  <a:extLst>
                    <a:ext uri="{FF2B5EF4-FFF2-40B4-BE49-F238E27FC236}">
                      <a16:creationId xmlns:a16="http://schemas.microsoft.com/office/drawing/2014/main" id="{C8DA0458-C97C-504C-B3A5-84118DF61A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931835">
                  <a:off x="3625" y="1610"/>
                  <a:ext cx="39" cy="173"/>
                </a:xfrm>
                <a:custGeom>
                  <a:avLst/>
                  <a:gdLst>
                    <a:gd name="T0" fmla="*/ 0 w 39"/>
                    <a:gd name="T1" fmla="*/ 0 h 161"/>
                    <a:gd name="T2" fmla="*/ 32 w 39"/>
                    <a:gd name="T3" fmla="*/ 27 h 161"/>
                    <a:gd name="T4" fmla="*/ 20 w 39"/>
                    <a:gd name="T5" fmla="*/ 47 h 161"/>
                    <a:gd name="T6" fmla="*/ 23 w 39"/>
                    <a:gd name="T7" fmla="*/ 69 h 161"/>
                    <a:gd name="T8" fmla="*/ 38 w 39"/>
                    <a:gd name="T9" fmla="*/ 101 h 161"/>
                    <a:gd name="T10" fmla="*/ 17 w 39"/>
                    <a:gd name="T11" fmla="*/ 135 h 161"/>
                    <a:gd name="T12" fmla="*/ 20 w 39"/>
                    <a:gd name="T13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61">
                      <a:moveTo>
                        <a:pt x="0" y="0"/>
                      </a:moveTo>
                      <a:cubicBezTo>
                        <a:pt x="14" y="9"/>
                        <a:pt x="29" y="19"/>
                        <a:pt x="32" y="27"/>
                      </a:cubicBezTo>
                      <a:cubicBezTo>
                        <a:pt x="35" y="35"/>
                        <a:pt x="21" y="40"/>
                        <a:pt x="20" y="47"/>
                      </a:cubicBezTo>
                      <a:cubicBezTo>
                        <a:pt x="19" y="54"/>
                        <a:pt x="20" y="60"/>
                        <a:pt x="23" y="69"/>
                      </a:cubicBezTo>
                      <a:cubicBezTo>
                        <a:pt x="26" y="78"/>
                        <a:pt x="39" y="90"/>
                        <a:pt x="38" y="101"/>
                      </a:cubicBezTo>
                      <a:cubicBezTo>
                        <a:pt x="37" y="112"/>
                        <a:pt x="20" y="125"/>
                        <a:pt x="17" y="135"/>
                      </a:cubicBezTo>
                      <a:cubicBezTo>
                        <a:pt x="14" y="145"/>
                        <a:pt x="17" y="153"/>
                        <a:pt x="20" y="161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</p:grpSp>
      </p:grpSp>
      <p:pic>
        <p:nvPicPr>
          <p:cNvPr id="291" name="Picture 317">
            <a:extLst>
              <a:ext uri="{FF2B5EF4-FFF2-40B4-BE49-F238E27FC236}">
                <a16:creationId xmlns:a16="http://schemas.microsoft.com/office/drawing/2014/main" id="{4BC61036-92A4-8047-AFF5-2A1EBDC9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752" y="5664870"/>
            <a:ext cx="1301736" cy="96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2" name="Picture 320" descr="sciamerpic2">
            <a:extLst>
              <a:ext uri="{FF2B5EF4-FFF2-40B4-BE49-F238E27FC236}">
                <a16:creationId xmlns:a16="http://schemas.microsoft.com/office/drawing/2014/main" id="{7C93322D-3831-B747-987F-0680F1DB6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4133" y="5195404"/>
            <a:ext cx="310991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3" name="Picture 319" descr="media">
            <a:extLst>
              <a:ext uri="{FF2B5EF4-FFF2-40B4-BE49-F238E27FC236}">
                <a16:creationId xmlns:a16="http://schemas.microsoft.com/office/drawing/2014/main" id="{EDA79701-D1A4-E04A-B097-8B030F5A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4968" y="5537211"/>
            <a:ext cx="1566633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5949A6-1BFC-764B-B46F-2BA92F936F87}"/>
              </a:ext>
            </a:extLst>
          </p:cNvPr>
          <p:cNvSpPr/>
          <p:nvPr/>
        </p:nvSpPr>
        <p:spPr>
          <a:xfrm>
            <a:off x="3805172" y="1234936"/>
            <a:ext cx="2966224" cy="393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H</a:t>
            </a:r>
            <a:r>
              <a:rPr lang="sv-SE" sz="1400" dirty="0" err="1"/>
              <a:t>igh</a:t>
            </a:r>
            <a:r>
              <a:rPr lang="sv-SE" sz="1400" dirty="0"/>
              <a:t> </a:t>
            </a:r>
            <a:r>
              <a:rPr lang="sv-SE" sz="1400" dirty="0" err="1"/>
              <a:t>pressure</a:t>
            </a:r>
            <a:r>
              <a:rPr lang="sv-SE" sz="1400" dirty="0"/>
              <a:t>, </a:t>
            </a:r>
            <a:r>
              <a:rPr lang="sv-SE" sz="1400" dirty="0" err="1"/>
              <a:t>high</a:t>
            </a:r>
            <a:r>
              <a:rPr lang="sv-SE" sz="1400" dirty="0"/>
              <a:t> </a:t>
            </a:r>
            <a:r>
              <a:rPr lang="sv-SE" sz="1400" dirty="0" err="1"/>
              <a:t>temperature</a:t>
            </a:r>
            <a:r>
              <a:rPr lang="sv-SE" sz="1400" dirty="0"/>
              <a:t>, hydrogen </a:t>
            </a:r>
            <a:r>
              <a:rPr lang="sv-SE" sz="1400" dirty="0" err="1"/>
              <a:t>storage</a:t>
            </a:r>
            <a:r>
              <a:rPr lang="sv-SE" sz="1400" dirty="0"/>
              <a:t>, helium </a:t>
            </a:r>
            <a:r>
              <a:rPr lang="sv-SE" sz="1400" dirty="0" err="1"/>
              <a:t>bubble</a:t>
            </a:r>
            <a:r>
              <a:rPr lang="sv-SE" sz="1400" dirty="0"/>
              <a:t> </a:t>
            </a:r>
            <a:r>
              <a:rPr lang="sv-SE" sz="1400" dirty="0" err="1"/>
              <a:t>growth</a:t>
            </a:r>
            <a:r>
              <a:rPr lang="sv-SE" sz="1400" dirty="0"/>
              <a:t> in fusion </a:t>
            </a:r>
            <a:r>
              <a:rPr lang="sv-SE" sz="1400" dirty="0" err="1"/>
              <a:t>reactors</a:t>
            </a:r>
            <a:endParaRPr lang="en-US" sz="1400" dirty="0"/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I</a:t>
            </a:r>
            <a:r>
              <a:rPr lang="sv-SE" sz="1400" dirty="0" err="1"/>
              <a:t>mplants</a:t>
            </a:r>
            <a:r>
              <a:rPr lang="sv-SE" sz="1400" dirty="0"/>
              <a:t> (UHDPE)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J</a:t>
            </a:r>
            <a:r>
              <a:rPr lang="sv-SE" sz="1400" dirty="0" err="1"/>
              <a:t>elly</a:t>
            </a:r>
            <a:r>
              <a:rPr lang="sv-SE" sz="1400" dirty="0"/>
              <a:t> </a:t>
            </a:r>
            <a:r>
              <a:rPr lang="sv-SE" sz="1400" dirty="0" err="1"/>
              <a:t>Kinetics</a:t>
            </a:r>
            <a:r>
              <a:rPr lang="sv-SE" sz="1400" dirty="0"/>
              <a:t> (</a:t>
            </a:r>
            <a:r>
              <a:rPr lang="sv-SE" sz="1400" dirty="0" err="1"/>
              <a:t>e.g</a:t>
            </a:r>
            <a:r>
              <a:rPr lang="sv-SE" sz="1400" dirty="0"/>
              <a:t>.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polymerization</a:t>
            </a:r>
            <a:r>
              <a:rPr lang="sv-SE" sz="1400" dirty="0"/>
              <a:t> or protein </a:t>
            </a:r>
            <a:r>
              <a:rPr lang="sv-SE" sz="1400" dirty="0" err="1"/>
              <a:t>folding</a:t>
            </a:r>
            <a:r>
              <a:rPr lang="sv-SE" sz="14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k</a:t>
            </a:r>
            <a:r>
              <a:rPr lang="sv-SE" sz="1400" dirty="0"/>
              <a:t>eratin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L</a:t>
            </a:r>
            <a:r>
              <a:rPr lang="sv-SE" sz="1400" dirty="0" err="1"/>
              <a:t>iquid</a:t>
            </a:r>
            <a:r>
              <a:rPr lang="sv-SE" sz="1400" dirty="0"/>
              <a:t> </a:t>
            </a:r>
            <a:r>
              <a:rPr lang="sv-SE" sz="1400" dirty="0" err="1"/>
              <a:t>crystals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M</a:t>
            </a:r>
            <a:r>
              <a:rPr lang="sv-SE" sz="1400" dirty="0"/>
              <a:t>agneticflux </a:t>
            </a:r>
            <a:r>
              <a:rPr lang="sv-SE" sz="1400" dirty="0" err="1"/>
              <a:t>lines</a:t>
            </a:r>
            <a:r>
              <a:rPr lang="sv-SE" sz="1400" dirty="0"/>
              <a:t>, materials science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N</a:t>
            </a:r>
            <a:r>
              <a:rPr lang="sv-SE" sz="1400" dirty="0"/>
              <a:t>ano-</a:t>
            </a:r>
            <a:r>
              <a:rPr lang="sv-SE" sz="1400" dirty="0" err="1"/>
              <a:t>anything</a:t>
            </a:r>
            <a:endParaRPr lang="sv-SE" sz="1400" dirty="0"/>
          </a:p>
          <a:p>
            <a:pPr>
              <a:lnSpc>
                <a:spcPct val="150000"/>
              </a:lnSpc>
              <a:defRPr/>
            </a:pPr>
            <a:r>
              <a:rPr lang="sv-SE" sz="1400" b="1" dirty="0" err="1"/>
              <a:t>O</a:t>
            </a:r>
            <a:r>
              <a:rPr lang="sv-SE" sz="1400" dirty="0" err="1"/>
              <a:t>rientational</a:t>
            </a:r>
            <a:r>
              <a:rPr lang="sv-SE" sz="1400" dirty="0"/>
              <a:t> order </a:t>
            </a:r>
          </a:p>
          <a:p>
            <a:pPr>
              <a:lnSpc>
                <a:spcPct val="150000"/>
              </a:lnSpc>
              <a:defRPr/>
            </a:pP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7A91B-1E0A-C746-8666-870E422AFA3F}"/>
              </a:ext>
            </a:extLst>
          </p:cNvPr>
          <p:cNvSpPr/>
          <p:nvPr/>
        </p:nvSpPr>
        <p:spPr>
          <a:xfrm>
            <a:off x="7269444" y="1204021"/>
            <a:ext cx="2927589" cy="329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sv-SE" sz="1400" b="1" dirty="0"/>
              <a:t>P</a:t>
            </a:r>
            <a:r>
              <a:rPr lang="sv-SE" sz="1400" dirty="0"/>
              <a:t>olymers, </a:t>
            </a:r>
            <a:r>
              <a:rPr lang="sv-SE" sz="1400" dirty="0" err="1"/>
              <a:t>phase</a:t>
            </a:r>
            <a:r>
              <a:rPr lang="sv-SE" sz="1400" dirty="0"/>
              <a:t> </a:t>
            </a:r>
            <a:r>
              <a:rPr lang="sv-SE" sz="1400" dirty="0" err="1"/>
              <a:t>behavior</a:t>
            </a:r>
            <a:r>
              <a:rPr lang="sv-SE" sz="1400" dirty="0"/>
              <a:t>, </a:t>
            </a:r>
            <a:r>
              <a:rPr lang="sv-SE" sz="1400" dirty="0" err="1"/>
              <a:t>porosity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sv-SE" sz="1400" b="1" dirty="0"/>
              <a:t>Q</a:t>
            </a:r>
            <a:r>
              <a:rPr lang="sv-SE" sz="1400" dirty="0"/>
              <a:t>uantum </a:t>
            </a:r>
            <a:r>
              <a:rPr lang="sv-SE" sz="1400" dirty="0" err="1"/>
              <a:t>dots</a:t>
            </a:r>
            <a:r>
              <a:rPr lang="sv-SE" sz="1400" dirty="0"/>
              <a:t> (GISAXS)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R</a:t>
            </a:r>
            <a:r>
              <a:rPr lang="sv-SE" sz="1400" dirty="0"/>
              <a:t>ubber, </a:t>
            </a:r>
            <a:r>
              <a:rPr lang="sv-SE" sz="1400" dirty="0" err="1"/>
              <a:t>ribosome</a:t>
            </a:r>
            <a:endParaRPr lang="sv-SE" sz="1400" dirty="0"/>
          </a:p>
          <a:p>
            <a:pPr>
              <a:lnSpc>
                <a:spcPct val="150000"/>
              </a:lnSpc>
            </a:pPr>
            <a:r>
              <a:rPr lang="sv-SE" sz="1400" b="1" dirty="0"/>
              <a:t>S</a:t>
            </a:r>
            <a:r>
              <a:rPr lang="sv-SE" sz="1400" dirty="0"/>
              <a:t>oft </a:t>
            </a:r>
            <a:r>
              <a:rPr lang="sv-SE" sz="1400" dirty="0" err="1"/>
              <a:t>matter</a:t>
            </a:r>
            <a:r>
              <a:rPr lang="sv-SE" sz="1400" dirty="0"/>
              <a:t>, </a:t>
            </a:r>
            <a:r>
              <a:rPr lang="sv-SE" sz="1400" dirty="0" err="1"/>
              <a:t>surfactants</a:t>
            </a:r>
            <a:r>
              <a:rPr lang="sv-SE" sz="1400" dirty="0"/>
              <a:t>, </a:t>
            </a:r>
            <a:r>
              <a:rPr lang="sv-SE" sz="1400" dirty="0" err="1"/>
              <a:t>switchgrass</a:t>
            </a:r>
            <a:endParaRPr lang="sv-SE" sz="1400" dirty="0"/>
          </a:p>
          <a:p>
            <a:pPr>
              <a:lnSpc>
                <a:spcPct val="150000"/>
              </a:lnSpc>
            </a:pPr>
            <a:r>
              <a:rPr lang="sv-SE" sz="1400" b="1" dirty="0" err="1"/>
              <a:t>T</a:t>
            </a:r>
            <a:r>
              <a:rPr lang="sv-SE" sz="1400" dirty="0" err="1"/>
              <a:t>ime-resolved</a:t>
            </a:r>
            <a:r>
              <a:rPr lang="sv-SE" sz="1400" dirty="0"/>
              <a:t>, </a:t>
            </a:r>
            <a:r>
              <a:rPr lang="sv-SE" sz="1400" dirty="0" err="1"/>
              <a:t>thermodynamics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U</a:t>
            </a:r>
            <a:r>
              <a:rPr lang="sv-SE" sz="1400" dirty="0"/>
              <a:t>ranium separation </a:t>
            </a:r>
          </a:p>
          <a:p>
            <a:pPr>
              <a:lnSpc>
                <a:spcPct val="150000"/>
              </a:lnSpc>
            </a:pPr>
            <a:r>
              <a:rPr lang="sv-SE" sz="1400" b="1" dirty="0" err="1"/>
              <a:t>V</a:t>
            </a:r>
            <a:r>
              <a:rPr lang="sv-SE" sz="1400" dirty="0" err="1"/>
              <a:t>esicles</a:t>
            </a:r>
            <a:r>
              <a:rPr lang="sv-SE" sz="1400" dirty="0"/>
              <a:t>, </a:t>
            </a:r>
            <a:r>
              <a:rPr lang="sv-SE" sz="1400" dirty="0" err="1"/>
              <a:t>viruses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W</a:t>
            </a:r>
            <a:r>
              <a:rPr lang="sv-SE" sz="1400" dirty="0"/>
              <a:t>ine science, </a:t>
            </a:r>
            <a:r>
              <a:rPr lang="sv-SE" sz="1400" b="1" dirty="0" err="1"/>
              <a:t>X</a:t>
            </a:r>
            <a:r>
              <a:rPr lang="sv-SE" sz="1400" dirty="0" err="1"/>
              <a:t>ylose</a:t>
            </a:r>
            <a:r>
              <a:rPr lang="sv-SE" sz="1400" dirty="0"/>
              <a:t> </a:t>
            </a:r>
            <a:r>
              <a:rPr lang="sv-SE" sz="1400" dirty="0" err="1"/>
              <a:t>isomerase</a:t>
            </a:r>
            <a:r>
              <a:rPr lang="sv-SE" sz="1400" dirty="0"/>
              <a:t> </a:t>
            </a:r>
          </a:p>
          <a:p>
            <a:pPr>
              <a:lnSpc>
                <a:spcPct val="150000"/>
              </a:lnSpc>
            </a:pPr>
            <a:r>
              <a:rPr lang="sv-SE" sz="1400" b="1" dirty="0"/>
              <a:t>Y</a:t>
            </a:r>
            <a:r>
              <a:rPr lang="sv-SE" sz="1400" dirty="0"/>
              <a:t>ttrium-</a:t>
            </a:r>
            <a:r>
              <a:rPr lang="sv-SE" sz="1400" dirty="0" err="1"/>
              <a:t>stabilized</a:t>
            </a:r>
            <a:r>
              <a:rPr lang="sv-SE" sz="1400" dirty="0"/>
              <a:t> </a:t>
            </a:r>
            <a:r>
              <a:rPr lang="sv-SE" sz="1400" dirty="0" err="1"/>
              <a:t>zirconia</a:t>
            </a:r>
            <a:r>
              <a:rPr lang="sv-SE" sz="1400" dirty="0"/>
              <a:t> (YSZ) </a:t>
            </a:r>
          </a:p>
          <a:p>
            <a:pPr>
              <a:lnSpc>
                <a:spcPct val="150000"/>
              </a:lnSpc>
            </a:pPr>
            <a:r>
              <a:rPr lang="sv-SE" sz="1400" b="1" dirty="0" err="1"/>
              <a:t>Z</a:t>
            </a:r>
            <a:r>
              <a:rPr lang="sv-SE" sz="1400" dirty="0" err="1"/>
              <a:t>eolites</a:t>
            </a:r>
            <a:endParaRPr lang="sv-SE" sz="1400" dirty="0"/>
          </a:p>
        </p:txBody>
      </p:sp>
      <p:sp>
        <p:nvSpPr>
          <p:cNvPr id="294" name="Platshållare för sidfot 3">
            <a:extLst>
              <a:ext uri="{FF2B5EF4-FFF2-40B4-BE49-F238E27FC236}">
                <a16:creationId xmlns:a16="http://schemas.microsoft.com/office/drawing/2014/main" id="{93F115F0-451A-B848-8B0E-F37AAB81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96306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How SAXS and SANS are related?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>
                <a:solidFill>
                  <a:srgbClr val="CCCCCC"/>
                </a:solidFill>
              </a:rPr>
              <a:t>6</a:t>
            </a:fld>
            <a:endParaRPr lang="en-US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027727" cy="4768062"/>
          </a:xfrm>
        </p:spPr>
        <p:txBody>
          <a:bodyPr/>
          <a:lstStyle/>
          <a:p>
            <a:r>
              <a:rPr lang="en-US" b="1" u="sng" dirty="0"/>
              <a:t>X-rays</a:t>
            </a:r>
            <a:endParaRPr lang="en-US" dirty="0"/>
          </a:p>
          <a:p>
            <a:r>
              <a:rPr lang="en-US" dirty="0"/>
              <a:t>Readily available</a:t>
            </a:r>
          </a:p>
          <a:p>
            <a:r>
              <a:rPr lang="en-US" dirty="0"/>
              <a:t>Lab-based sources</a:t>
            </a:r>
          </a:p>
          <a:p>
            <a:r>
              <a:rPr lang="en-US" dirty="0"/>
              <a:t>Synchrotrons</a:t>
            </a:r>
          </a:p>
          <a:p>
            <a:r>
              <a:rPr lang="en-US" dirty="0"/>
              <a:t>Massive fluxes possible</a:t>
            </a:r>
          </a:p>
          <a:p>
            <a:r>
              <a:rPr lang="en-US" dirty="0"/>
              <a:t>Sub-</a:t>
            </a:r>
            <a:r>
              <a:rPr lang="en-US" dirty="0" err="1"/>
              <a:t>ms</a:t>
            </a:r>
            <a:r>
              <a:rPr lang="en-US" dirty="0"/>
              <a:t> time-resolved studies</a:t>
            </a:r>
          </a:p>
          <a:p>
            <a:r>
              <a:rPr lang="en-US" dirty="0"/>
              <a:t>Smaller sample required  (&gt; 2.5 µl) </a:t>
            </a:r>
          </a:p>
          <a:p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F9694C8D-3712-49FB-B071-2180F2DC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568840" cy="507076"/>
          </a:xfrm>
        </p:spPr>
        <p:txBody>
          <a:bodyPr/>
          <a:lstStyle/>
          <a:p>
            <a:r>
              <a:rPr lang="en-US" dirty="0"/>
              <a:t>Physics of SAXS and SANS don’t really differ, but their properties differ a great deal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/>
          </a:p>
        </p:txBody>
      </p:sp>
      <p:sp>
        <p:nvSpPr>
          <p:cNvPr id="9" name="Platshållare för innehåll 5">
            <a:extLst>
              <a:ext uri="{FF2B5EF4-FFF2-40B4-BE49-F238E27FC236}">
                <a16:creationId xmlns:a16="http://schemas.microsoft.com/office/drawing/2014/main" id="{68807879-22D0-FB42-B406-7F9B33946C30}"/>
              </a:ext>
            </a:extLst>
          </p:cNvPr>
          <p:cNvSpPr txBox="1">
            <a:spLocks/>
          </p:cNvSpPr>
          <p:nvPr/>
        </p:nvSpPr>
        <p:spPr>
          <a:xfrm>
            <a:off x="5179464" y="1562399"/>
            <a:ext cx="4027727" cy="3841485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Neutrons </a:t>
            </a:r>
            <a:endParaRPr lang="en-US" dirty="0"/>
          </a:p>
          <a:p>
            <a:r>
              <a:rPr lang="en-US" dirty="0"/>
              <a:t>Large user facilities only</a:t>
            </a:r>
          </a:p>
          <a:p>
            <a:r>
              <a:rPr lang="en-US" dirty="0"/>
              <a:t>Spallation sources</a:t>
            </a:r>
          </a:p>
          <a:p>
            <a:r>
              <a:rPr lang="en-US" dirty="0"/>
              <a:t>Reactors</a:t>
            </a:r>
          </a:p>
          <a:p>
            <a:r>
              <a:rPr lang="en-US" dirty="0"/>
              <a:t>No radiation damage</a:t>
            </a:r>
          </a:p>
          <a:p>
            <a:r>
              <a:rPr lang="en-US" dirty="0"/>
              <a:t>Time-resolved studies</a:t>
            </a:r>
          </a:p>
          <a:p>
            <a:r>
              <a:rPr lang="en-US" dirty="0"/>
              <a:t>Larger sample required  (&gt;150 µl)</a:t>
            </a:r>
          </a:p>
          <a:p>
            <a:r>
              <a:rPr lang="en-US" dirty="0"/>
              <a:t>Contrast variation</a:t>
            </a:r>
          </a:p>
          <a:p>
            <a:r>
              <a:rPr lang="en-US" dirty="0"/>
              <a:t>Magnetism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https://europeanspallationsource.se/sites/default/files/images/media/2017-09/Loki%20image%201.png">
            <a:extLst>
              <a:ext uri="{FF2B5EF4-FFF2-40B4-BE49-F238E27FC236}">
                <a16:creationId xmlns:a16="http://schemas.microsoft.com/office/drawing/2014/main" id="{6B849669-2BA9-0345-9E50-C1F58420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578" y="3626996"/>
            <a:ext cx="3397405" cy="146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36A56A-B801-184D-A18C-0A6D1781AC84}"/>
              </a:ext>
            </a:extLst>
          </p:cNvPr>
          <p:cNvSpPr/>
          <p:nvPr/>
        </p:nvSpPr>
        <p:spPr>
          <a:xfrm>
            <a:off x="8697468" y="5096108"/>
            <a:ext cx="2658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LOKI europeanspallationsource.se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043F91-9583-7846-A85F-33573A3D6A30}"/>
              </a:ext>
            </a:extLst>
          </p:cNvPr>
          <p:cNvSpPr/>
          <p:nvPr/>
        </p:nvSpPr>
        <p:spPr>
          <a:xfrm>
            <a:off x="2514422" y="5687839"/>
            <a:ext cx="6183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Experiments using neutrons usually have higher entry barrier!</a:t>
            </a:r>
            <a:endParaRPr lang="en-US" dirty="0"/>
          </a:p>
        </p:txBody>
      </p:sp>
      <p:pic>
        <p:nvPicPr>
          <p:cNvPr id="1026" name="Picture 2" descr="https://www.rigaku.com/sites/default/files/styles/product_image/public/2018-12/800x610%20NANOPIX%20mini%20with%20model%20at%20monitor_picture_2018.10.31.jpg?itok=y5iptLe6">
            <a:extLst>
              <a:ext uri="{FF2B5EF4-FFF2-40B4-BE49-F238E27FC236}">
                <a16:creationId xmlns:a16="http://schemas.microsoft.com/office/drawing/2014/main" id="{4F9CF5BA-88CD-FB41-80B1-5AC69F4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350" y="1562400"/>
            <a:ext cx="1831993" cy="139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246626-89AD-0D47-856E-641D6B713B90}"/>
              </a:ext>
            </a:extLst>
          </p:cNvPr>
          <p:cNvSpPr/>
          <p:nvPr/>
        </p:nvSpPr>
        <p:spPr>
          <a:xfrm>
            <a:off x="8861240" y="2928413"/>
            <a:ext cx="2536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NANOPIX mini www.rigaku.com</a:t>
            </a:r>
          </a:p>
        </p:txBody>
      </p:sp>
      <p:sp>
        <p:nvSpPr>
          <p:cNvPr id="14" name="Platshållare för sidfot 3">
            <a:extLst>
              <a:ext uri="{FF2B5EF4-FFF2-40B4-BE49-F238E27FC236}">
                <a16:creationId xmlns:a16="http://schemas.microsoft.com/office/drawing/2014/main" id="{496BB627-62E8-1340-824B-617E8C9D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327597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kind of information do we get?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7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2" descr="Calmodulin small angle scattering data">
            <a:extLst>
              <a:ext uri="{FF2B5EF4-FFF2-40B4-BE49-F238E27FC236}">
                <a16:creationId xmlns:a16="http://schemas.microsoft.com/office/drawing/2014/main" id="{25807139-F4FD-D944-9D66-22CFA0DC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042" y="1822758"/>
            <a:ext cx="3485534" cy="284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C695F4-6EB0-364F-A755-F48D6EA550B6}"/>
              </a:ext>
            </a:extLst>
          </p:cNvPr>
          <p:cNvSpPr txBox="1"/>
          <p:nvPr/>
        </p:nvSpPr>
        <p:spPr>
          <a:xfrm>
            <a:off x="2953249" y="46588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q</a:t>
            </a:r>
            <a:r>
              <a:rPr lang="sv-SE" dirty="0"/>
              <a:t>[1/</a:t>
            </a:r>
            <a:r>
              <a:rPr lang="sv-SE" dirty="0" err="1"/>
              <a:t>nm</a:t>
            </a:r>
            <a:r>
              <a:rPr lang="sv-SE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DDB99-D3BE-1C4A-B7DC-B7FC03700CBC}"/>
              </a:ext>
            </a:extLst>
          </p:cNvPr>
          <p:cNvSpPr txBox="1"/>
          <p:nvPr/>
        </p:nvSpPr>
        <p:spPr>
          <a:xfrm rot="16200000">
            <a:off x="1037345" y="264750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I(q)</a:t>
            </a:r>
            <a:endParaRPr lang="sv-S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23139E-9262-C24F-A12C-F29223314CA4}"/>
              </a:ext>
            </a:extLst>
          </p:cNvPr>
          <p:cNvGrpSpPr/>
          <p:nvPr/>
        </p:nvGrpSpPr>
        <p:grpSpPr>
          <a:xfrm>
            <a:off x="6128897" y="1822758"/>
            <a:ext cx="4334812" cy="3274415"/>
            <a:chOff x="6128897" y="1822758"/>
            <a:chExt cx="4334812" cy="32744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C7B440-7B4A-224B-A7A7-4F3B6F5A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8897" y="1822758"/>
              <a:ext cx="4334812" cy="32744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2C0BAB-0F45-9B4D-B4FD-F0A6D905EACF}"/>
                </a:ext>
              </a:extLst>
            </p:cNvPr>
            <p:cNvSpPr/>
            <p:nvPr/>
          </p:nvSpPr>
          <p:spPr>
            <a:xfrm>
              <a:off x="7404410" y="1953492"/>
              <a:ext cx="2252546" cy="26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C4653BF-942C-E145-B108-CDB4BA73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1D936697-6A90-344A-B743-568B93E8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C476A-A964-BC4C-9396-1002C9CEDC92}"/>
              </a:ext>
            </a:extLst>
          </p:cNvPr>
          <p:cNvSpPr txBox="1"/>
          <p:nvPr/>
        </p:nvSpPr>
        <p:spPr>
          <a:xfrm>
            <a:off x="2459644" y="5232224"/>
            <a:ext cx="130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1D SAS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96F925-33C4-0B42-A3F5-5B8A10BDE569}"/>
              </a:ext>
            </a:extLst>
          </p:cNvPr>
          <p:cNvSpPr txBox="1"/>
          <p:nvPr/>
        </p:nvSpPr>
        <p:spPr>
          <a:xfrm>
            <a:off x="6305458" y="5232224"/>
            <a:ext cx="44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dirty="0">
                <a:solidFill>
                  <a:srgbClr val="666666"/>
                </a:solidFill>
              </a:rPr>
              <a:t>2D SAS data for </a:t>
            </a:r>
            <a:r>
              <a:rPr lang="sv-SE" dirty="0" err="1">
                <a:solidFill>
                  <a:srgbClr val="666666"/>
                </a:solidFill>
              </a:rPr>
              <a:t>oriented</a:t>
            </a:r>
            <a:r>
              <a:rPr lang="sv-SE" dirty="0">
                <a:solidFill>
                  <a:srgbClr val="666666"/>
                </a:solidFill>
              </a:rPr>
              <a:t> or </a:t>
            </a:r>
            <a:r>
              <a:rPr lang="sv-SE" dirty="0" err="1">
                <a:solidFill>
                  <a:srgbClr val="666666"/>
                </a:solidFill>
              </a:rPr>
              <a:t>magnetic</a:t>
            </a:r>
            <a:r>
              <a:rPr lang="sv-SE" dirty="0">
                <a:solidFill>
                  <a:srgbClr val="666666"/>
                </a:solidFill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420249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0FB8EB-1974-4F1B-9F83-4FDD9AB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916592" cy="657339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kind of information do we get?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78B478-BF6B-4F13-BEDC-210D1833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8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FEF36EF-EA79-48B1-8977-F8AA6F2C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476" y="5400320"/>
            <a:ext cx="5157298" cy="4616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Considerable loss of structural information! 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38A5AF1C-CD2B-3242-88CF-04FA26AE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2020-06-22</a:t>
            </a:fld>
            <a:endParaRPr lang="sv-SE" dirty="0"/>
          </a:p>
        </p:txBody>
      </p:sp>
      <p:pic>
        <p:nvPicPr>
          <p:cNvPr id="9" name="Picture 2" descr="Calmodulin small angle scattering data">
            <a:extLst>
              <a:ext uri="{FF2B5EF4-FFF2-40B4-BE49-F238E27FC236}">
                <a16:creationId xmlns:a16="http://schemas.microsoft.com/office/drawing/2014/main" id="{25807139-F4FD-D944-9D66-22CFA0DC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042" y="1822758"/>
            <a:ext cx="3485534" cy="284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C695F4-6EB0-364F-A755-F48D6EA550B6}"/>
              </a:ext>
            </a:extLst>
          </p:cNvPr>
          <p:cNvSpPr txBox="1"/>
          <p:nvPr/>
        </p:nvSpPr>
        <p:spPr>
          <a:xfrm>
            <a:off x="2953249" y="46588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q</a:t>
            </a:r>
            <a:r>
              <a:rPr lang="sv-SE" dirty="0"/>
              <a:t>[1/</a:t>
            </a:r>
            <a:r>
              <a:rPr lang="sv-SE" dirty="0" err="1"/>
              <a:t>nm</a:t>
            </a:r>
            <a:r>
              <a:rPr lang="sv-SE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DDB99-D3BE-1C4A-B7DC-B7FC03700CBC}"/>
              </a:ext>
            </a:extLst>
          </p:cNvPr>
          <p:cNvSpPr txBox="1"/>
          <p:nvPr/>
        </p:nvSpPr>
        <p:spPr>
          <a:xfrm rot="16200000">
            <a:off x="1037345" y="264750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I(q)</a:t>
            </a:r>
            <a:endParaRPr lang="sv-SE" dirty="0"/>
          </a:p>
        </p:txBody>
      </p:sp>
      <p:pic>
        <p:nvPicPr>
          <p:cNvPr id="14" name="cam_movie1">
            <a:hlinkClick r:id="" action="ppaction://media"/>
            <a:extLst>
              <a:ext uri="{FF2B5EF4-FFF2-40B4-BE49-F238E27FC236}">
                <a16:creationId xmlns:a16="http://schemas.microsoft.com/office/drawing/2014/main" id="{970949A5-D60D-A84F-AA67-0552E53AE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108" t="-814" r="37242"/>
          <a:stretch/>
        </p:blipFill>
        <p:spPr>
          <a:xfrm>
            <a:off x="6739611" y="1477299"/>
            <a:ext cx="2971291" cy="3965331"/>
          </a:xfrm>
          <a:prstGeom prst="rect">
            <a:avLst/>
          </a:prstGeom>
        </p:spPr>
      </p:pic>
      <p:sp>
        <p:nvSpPr>
          <p:cNvPr id="15" name="Platshållare för innehåll 5">
            <a:extLst>
              <a:ext uri="{FF2B5EF4-FFF2-40B4-BE49-F238E27FC236}">
                <a16:creationId xmlns:a16="http://schemas.microsoft.com/office/drawing/2014/main" id="{191C8924-1010-6F44-809B-1625E13DD640}"/>
              </a:ext>
            </a:extLst>
          </p:cNvPr>
          <p:cNvSpPr txBox="1">
            <a:spLocks/>
          </p:cNvSpPr>
          <p:nvPr/>
        </p:nvSpPr>
        <p:spPr>
          <a:xfrm>
            <a:off x="1705971" y="5825100"/>
            <a:ext cx="8611736" cy="461653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" panose="020B0502040204020203" pitchFamily="34" charset="0"/>
              <a:buNone/>
            </a:pPr>
            <a:r>
              <a:rPr lang="en-US" dirty="0"/>
              <a:t>Defining correct model is very important and the risk of overfitting to data is high!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E310C-CF74-3949-99C6-41FD77E92B4A}"/>
              </a:ext>
            </a:extLst>
          </p:cNvPr>
          <p:cNvSpPr txBox="1"/>
          <p:nvPr/>
        </p:nvSpPr>
        <p:spPr>
          <a:xfrm>
            <a:off x="8664773" y="5149632"/>
            <a:ext cx="281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1200" dirty="0" err="1">
                <a:solidFill>
                  <a:srgbClr val="666666"/>
                </a:solidFill>
              </a:rPr>
              <a:t>Potrzebowski</a:t>
            </a:r>
            <a:r>
              <a:rPr lang="sv-SE" sz="1200" dirty="0">
                <a:solidFill>
                  <a:srgbClr val="666666"/>
                </a:solidFill>
              </a:rPr>
              <a:t> et al. PLOS </a:t>
            </a:r>
            <a:r>
              <a:rPr lang="sv-SE" sz="1200" dirty="0" err="1">
                <a:solidFill>
                  <a:srgbClr val="666666"/>
                </a:solidFill>
              </a:rPr>
              <a:t>Comp</a:t>
            </a:r>
            <a:r>
              <a:rPr lang="sv-SE" sz="1200" dirty="0">
                <a:solidFill>
                  <a:srgbClr val="666666"/>
                </a:solidFill>
              </a:rPr>
              <a:t>. </a:t>
            </a:r>
            <a:r>
              <a:rPr lang="sv-SE" sz="1200" dirty="0" err="1">
                <a:solidFill>
                  <a:srgbClr val="666666"/>
                </a:solidFill>
              </a:rPr>
              <a:t>Biol</a:t>
            </a:r>
            <a:r>
              <a:rPr lang="sv-SE" sz="1200" dirty="0">
                <a:solidFill>
                  <a:srgbClr val="666666"/>
                </a:solidFill>
              </a:rPr>
              <a:t>, 2018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D7731E-1555-BC48-AB95-E39BBDD628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7" name="Platshållare för sidfot 3">
            <a:extLst>
              <a:ext uri="{FF2B5EF4-FFF2-40B4-BE49-F238E27FC236}">
                <a16:creationId xmlns:a16="http://schemas.microsoft.com/office/drawing/2014/main" id="{4C8F81AB-BD0F-0649-ACA9-B7A136A4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2629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6" grpId="0" build="p"/>
      <p:bldP spid="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4612-0AA6-1D49-A9EA-AE2523F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SAS data analysis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FC95-A775-D746-A362-A05A9617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F568AE-6320-0C4A-A7E1-3CD994552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183200" cy="303217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Acquire data -&gt; 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Define a model with some free parameters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Calculate scattering pattern for that model for a given set of values for parameters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Fit the parameters so simulated data based on model matches experimental data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94567C4-DED7-F741-A3B8-409C8E0C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en-US" smtClean="0"/>
              <a:t>6/22/20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C46C-F0C1-8749-A9DA-DF6C4CCD16F0}"/>
              </a:ext>
            </a:extLst>
          </p:cNvPr>
          <p:cNvSpPr txBox="1"/>
          <p:nvPr/>
        </p:nvSpPr>
        <p:spPr>
          <a:xfrm>
            <a:off x="8274756" y="5396089"/>
            <a:ext cx="16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666666"/>
                </a:solidFill>
              </a:rPr>
              <a:t>Credit: T. H. Rod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1F013D-2E3B-6A4B-8D60-F49E38AAA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3" name="Platshållare för sidfot 3">
            <a:extLst>
              <a:ext uri="{FF2B5EF4-FFF2-40B4-BE49-F238E27FC236}">
                <a16:creationId xmlns:a16="http://schemas.microsoft.com/office/drawing/2014/main" id="{AEA5C90D-D37B-4046-A81B-75E837A9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/>
              <a:t>LINXS WEBINAR</a:t>
            </a:r>
          </a:p>
        </p:txBody>
      </p:sp>
    </p:spTree>
    <p:extLst>
      <p:ext uri="{BB962C8B-B14F-4D97-AF65-F5344CB8AC3E}">
        <p14:creationId xmlns:p14="http://schemas.microsoft.com/office/powerpoint/2010/main" val="18129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C8E05FD6-4408-40A1-AAFA-F1913A6B3D38}" vid="{2ACFAA60-6D1B-4172-9AA5-52CCB5CBBC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5870</TotalTime>
  <Words>2658</Words>
  <Application>Microsoft Macintosh PowerPoint</Application>
  <PresentationFormat>Widescreen</PresentationFormat>
  <Paragraphs>513</Paragraphs>
  <Slides>43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Calibri</vt:lpstr>
      <vt:lpstr>Cambria Math</vt:lpstr>
      <vt:lpstr>Helvetica Light</vt:lpstr>
      <vt:lpstr>Helvetica Neue</vt:lpstr>
      <vt:lpstr>Helvetica Neue Light</vt:lpstr>
      <vt:lpstr>Lora</vt:lpstr>
      <vt:lpstr>Segoe UI</vt:lpstr>
      <vt:lpstr>Segoe UI Light</vt:lpstr>
      <vt:lpstr>Segoe UI Semibold</vt:lpstr>
      <vt:lpstr>Tahoma</vt:lpstr>
      <vt:lpstr>Wingdings</vt:lpstr>
      <vt:lpstr>Office-tema</vt:lpstr>
      <vt:lpstr>Small Angle Scattering Data Analysis with SasView</vt:lpstr>
      <vt:lpstr>Agenda</vt:lpstr>
      <vt:lpstr>What is Small Angle Scattering?</vt:lpstr>
      <vt:lpstr>What can we learn from SAS experiment?</vt:lpstr>
      <vt:lpstr>What can we study with SAXS and SANS?</vt:lpstr>
      <vt:lpstr>How SAXS and SANS are related?</vt:lpstr>
      <vt:lpstr>What kind of information do we get?</vt:lpstr>
      <vt:lpstr>What kind of information do we get?</vt:lpstr>
      <vt:lpstr>Typical SAS data analysis workflow</vt:lpstr>
      <vt:lpstr>Defining model is crucial for data analysis</vt:lpstr>
      <vt:lpstr>Fitting model to data is typically done through χ2 optimization</vt:lpstr>
      <vt:lpstr>Typical SAS data analysis workflow</vt:lpstr>
      <vt:lpstr>SasView history </vt:lpstr>
      <vt:lpstr>Who are we?</vt:lpstr>
      <vt:lpstr>Welcome to SasView</vt:lpstr>
      <vt:lpstr>70+ models to explain 1D data</vt:lpstr>
      <vt:lpstr>2D analysis can be performed fast </vt:lpstr>
      <vt:lpstr>SasView can analyze SESANS data </vt:lpstr>
      <vt:lpstr>Integration with bumps enables multiple fitting engines </vt:lpstr>
      <vt:lpstr>It is easy to add plugin models </vt:lpstr>
      <vt:lpstr>And execute them fast... </vt:lpstr>
      <vt:lpstr>But what if we don’t know the model</vt:lpstr>
      <vt:lpstr>But what if we don’t know the model</vt:lpstr>
      <vt:lpstr>Correlation functions </vt:lpstr>
      <vt:lpstr>Other functionality </vt:lpstr>
      <vt:lpstr>SasView architecture provides various user interfaces</vt:lpstr>
      <vt:lpstr>SasView can be run from python script </vt:lpstr>
      <vt:lpstr>SasView can be run from Python script</vt:lpstr>
      <vt:lpstr>How to start using SasView?</vt:lpstr>
      <vt:lpstr>SasView 5.0.2</vt:lpstr>
      <vt:lpstr>SasView RoadMap</vt:lpstr>
      <vt:lpstr>Day-to-day issues</vt:lpstr>
      <vt:lpstr>What SasView cannot do</vt:lpstr>
      <vt:lpstr>Time-resolved SAXS captures virus capsid assembly </vt:lpstr>
      <vt:lpstr>Capsid assembly proceeds through two intermediates</vt:lpstr>
      <vt:lpstr>Education and outreach </vt:lpstr>
      <vt:lpstr>Education and outreach </vt:lpstr>
      <vt:lpstr>Education and outreach</vt:lpstr>
      <vt:lpstr>Come to work with us!</vt:lpstr>
      <vt:lpstr>Thank you for listening</vt:lpstr>
      <vt:lpstr>How do we work? </vt:lpstr>
      <vt:lpstr>Contrast matching</vt:lpstr>
      <vt:lpstr>Contrast matching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Potrzebowski</dc:creator>
  <cp:lastModifiedBy>Wojciech Potrzebowski</cp:lastModifiedBy>
  <cp:revision>129</cp:revision>
  <cp:lastPrinted>2019-03-08T10:27:30Z</cp:lastPrinted>
  <dcterms:created xsi:type="dcterms:W3CDTF">2020-06-16T13:53:49Z</dcterms:created>
  <dcterms:modified xsi:type="dcterms:W3CDTF">2020-06-22T08:57:16Z</dcterms:modified>
</cp:coreProperties>
</file>